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342" r:id="rId4"/>
    <p:sldId id="350" r:id="rId5"/>
    <p:sldId id="260" r:id="rId6"/>
    <p:sldId id="343" r:id="rId7"/>
    <p:sldId id="315" r:id="rId8"/>
    <p:sldId id="347" r:id="rId9"/>
    <p:sldId id="348" r:id="rId10"/>
    <p:sldId id="344" r:id="rId11"/>
    <p:sldId id="345" r:id="rId12"/>
    <p:sldId id="318" r:id="rId13"/>
    <p:sldId id="319" r:id="rId14"/>
    <p:sldId id="320" r:id="rId15"/>
    <p:sldId id="349" r:id="rId16"/>
    <p:sldId id="34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tware Seventeen" initials="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1CC"/>
    <a:srgbClr val="61B22E"/>
    <a:srgbClr val="002A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9"/>
    <p:restoredTop sz="94653"/>
  </p:normalViewPr>
  <p:slideViewPr>
    <p:cSldViewPr snapToGrid="0" snapToObjects="1">
      <p:cViewPr varScale="1">
        <p:scale>
          <a:sx n="115" d="100"/>
          <a:sy n="115" d="100"/>
        </p:scale>
        <p:origin x="1304" y="192"/>
      </p:cViewPr>
      <p:guideLst/>
    </p:cSldViewPr>
  </p:slideViewPr>
  <p:notesTextViewPr>
    <p:cViewPr>
      <p:scale>
        <a:sx n="1" d="1"/>
        <a:sy n="1" d="1"/>
      </p:scale>
      <p:origin x="0" y="0"/>
    </p:cViewPr>
  </p:notesTextViewPr>
  <p:notesViewPr>
    <p:cSldViewPr snapToGrid="0" snapToObjects="1">
      <p:cViewPr varScale="1">
        <p:scale>
          <a:sx n="82" d="100"/>
          <a:sy n="82" d="100"/>
        </p:scale>
        <p:origin x="3496" y="17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E3319-D200-CE43-98CF-B19D8F10A71F}" type="datetimeFigureOut">
              <a:rPr lang="en-US" smtClean="0"/>
              <a:t>5/22/20</a:t>
            </a:fld>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44E30-DD0A-8448-9E48-EED6A24CE175}" type="slidenum">
              <a:rPr lang="en-US" smtClean="0"/>
              <a:t>‹#›</a:t>
            </a:fld>
            <a:endParaRPr lang="en-US"/>
          </a:p>
        </p:txBody>
      </p:sp>
      <p:sp>
        <p:nvSpPr>
          <p:cNvPr id="8" name="Slide Image Placeholder 7">
            <a:extLst>
              <a:ext uri="{FF2B5EF4-FFF2-40B4-BE49-F238E27FC236}">
                <a16:creationId xmlns:a16="http://schemas.microsoft.com/office/drawing/2014/main" xmlns="" id="{D4BB0C11-5490-984D-A335-8024C10E9EC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4717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384FC-5ADC-C746-95A9-46A8A356E6E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384FC-5ADC-C746-95A9-46A8A356E6E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384FC-5ADC-C746-95A9-46A8A356E6E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384FC-5ADC-C746-95A9-46A8A356E6E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384FC-5ADC-C746-95A9-46A8A356E6E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384FC-5ADC-C746-95A9-46A8A356E6EA}"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384FC-5ADC-C746-95A9-46A8A356E6EA}" type="datetimeFigureOut">
              <a:rPr lang="en-US" smtClean="0"/>
              <a:t>5/22/20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384FC-5ADC-C746-95A9-46A8A356E6EA}" type="datetimeFigureOut">
              <a:rPr lang="en-US" smtClean="0"/>
              <a:t>5/22/20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384FC-5ADC-C746-95A9-46A8A356E6EA}" type="datetimeFigureOut">
              <a:rPr lang="en-US" smtClean="0"/>
              <a:t>5/22/20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0384FC-5ADC-C746-95A9-46A8A356E6EA}"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0384FC-5ADC-C746-95A9-46A8A356E6EA}"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E571F-973B-5D4B-866E-FFFD38FB90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384FC-5ADC-C746-95A9-46A8A356E6EA}" type="datetimeFigureOut">
              <a:rPr lang="en-US" smtClean="0"/>
              <a:t>5/22/20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E571F-973B-5D4B-866E-FFFD38FB902B}"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xmlns="" id="{84B55F42-8DD3-2C4A-BD00-DDE4ADD3CE7E}"/>
              </a:ext>
            </a:extLst>
          </p:cNvPr>
          <p:cNvPicPr>
            <a:picLocks noChangeAspect="1"/>
          </p:cNvPicPr>
          <p:nvPr userDrawn="1"/>
        </p:nvPicPr>
        <p:blipFill>
          <a:blip r:embed="rId13"/>
          <a:stretch>
            <a:fillRect/>
          </a:stretch>
        </p:blipFill>
        <p:spPr>
          <a:xfrm>
            <a:off x="5844116" y="5880254"/>
            <a:ext cx="3285067" cy="952193"/>
          </a:xfrm>
          <a:prstGeom prst="rect">
            <a:avLst/>
          </a:prstGeom>
        </p:spPr>
      </p:pic>
    </p:spTree>
    <p:extLst>
      <p:ext uri="{BB962C8B-B14F-4D97-AF65-F5344CB8AC3E}">
        <p14:creationId xmlns:p14="http://schemas.microsoft.com/office/powerpoint/2010/main" val="1784469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i="1" dirty="0">
                <a:solidFill>
                  <a:srgbClr val="3191CC"/>
                </a:solidFill>
                <a:latin typeface="+mn-lt"/>
              </a:rPr>
              <a:t>Returning to work </a:t>
            </a:r>
            <a:br>
              <a:rPr lang="en-US" b="1" i="1" dirty="0">
                <a:solidFill>
                  <a:srgbClr val="3191CC"/>
                </a:solidFill>
                <a:latin typeface="+mn-lt"/>
              </a:rPr>
            </a:br>
            <a:r>
              <a:rPr lang="en-US" b="1" i="1" dirty="0">
                <a:solidFill>
                  <a:srgbClr val="3191CC"/>
                </a:solidFill>
                <a:latin typeface="+mn-lt"/>
              </a:rPr>
              <a:t>Covid-19 Induction</a:t>
            </a:r>
          </a:p>
        </p:txBody>
      </p:sp>
      <p:sp>
        <p:nvSpPr>
          <p:cNvPr id="3" name="Subtitle 2"/>
          <p:cNvSpPr>
            <a:spLocks noGrp="1"/>
          </p:cNvSpPr>
          <p:nvPr>
            <p:ph type="subTitle" idx="1"/>
          </p:nvPr>
        </p:nvSpPr>
        <p:spPr>
          <a:xfrm>
            <a:off x="685800" y="3528219"/>
            <a:ext cx="6858000" cy="1655762"/>
          </a:xfrm>
        </p:spPr>
        <p:txBody>
          <a:bodyPr/>
          <a:lstStyle/>
          <a:p>
            <a:pPr algn="l"/>
            <a:r>
              <a:rPr lang="en-US" i="1" dirty="0">
                <a:solidFill>
                  <a:schemeClr val="bg1"/>
                </a:solidFill>
              </a:rPr>
              <a:t> </a:t>
            </a:r>
          </a:p>
          <a:p>
            <a:pPr algn="l"/>
            <a:endParaRPr lang="en-US" i="1" dirty="0">
              <a:solidFill>
                <a:schemeClr val="bg1"/>
              </a:solidFill>
            </a:endParaRPr>
          </a:p>
        </p:txBody>
      </p:sp>
    </p:spTree>
    <p:extLst>
      <p:ext uri="{BB962C8B-B14F-4D97-AF65-F5344CB8AC3E}">
        <p14:creationId xmlns:p14="http://schemas.microsoft.com/office/powerpoint/2010/main" val="25514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2E79546-E5AB-1847-A775-E9BA7108C455}"/>
              </a:ext>
            </a:extLst>
          </p:cNvPr>
          <p:cNvSpPr txBox="1">
            <a:spLocks/>
          </p:cNvSpPr>
          <p:nvPr/>
        </p:nvSpPr>
        <p:spPr>
          <a:xfrm>
            <a:off x="431526" y="3323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ct val="50000"/>
              </a:spcBef>
            </a:pPr>
            <a:r>
              <a:rPr lang="en-GB" altLang="en-US" sz="3200" i="1" dirty="0">
                <a:solidFill>
                  <a:srgbClr val="3191CC"/>
                </a:solidFill>
                <a:latin typeface="Arial" panose="020B0604020202020204" pitchFamily="34" charset="0"/>
                <a:cs typeface="Arial" panose="020B0604020202020204" pitchFamily="34" charset="0"/>
              </a:rPr>
              <a:t>Avoiding Close working </a:t>
            </a:r>
            <a:endParaRPr lang="en-GB" altLang="en-US" sz="900" i="1" dirty="0">
              <a:solidFill>
                <a:srgbClr val="3191CC"/>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D3A37E8C-9EE9-4B38-9D88-904F2D1C5456}"/>
              </a:ext>
            </a:extLst>
          </p:cNvPr>
          <p:cNvSpPr/>
          <p:nvPr/>
        </p:nvSpPr>
        <p:spPr>
          <a:xfrm>
            <a:off x="431526" y="1328096"/>
            <a:ext cx="8514522" cy="5070812"/>
          </a:xfrm>
          <a:prstGeom prst="rect">
            <a:avLst/>
          </a:prstGeom>
        </p:spPr>
        <p:txBody>
          <a:bodyPr wrap="square">
            <a:spAutoFit/>
          </a:bodyPr>
          <a:lstStyle/>
          <a:p>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There will be situations where it is not possible or safe for workers to distance themselves from each other by 2 metres. </a:t>
            </a:r>
          </a:p>
          <a:p>
            <a:r>
              <a:rPr lang="en-GB"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GB"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General Principles</a:t>
            </a: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Non-essential physical work that requires close contact between workers should not be carried out </a:t>
            </a:r>
          </a:p>
          <a:p>
            <a:pPr marL="342900" lvl="0" indent="-342900">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Work requiring skin to skin contact should not be carried out </a:t>
            </a:r>
          </a:p>
          <a:p>
            <a:pPr marL="342900" lvl="0" indent="-342900">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Keep activity time as short as possible</a:t>
            </a:r>
          </a:p>
          <a:p>
            <a:pPr marL="342900" lvl="0" indent="-342900">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Reduce the number of people each person has contact with by using fixed teams or partnering. (So each person works with only a few others.)</a:t>
            </a:r>
          </a:p>
          <a:p>
            <a:pPr marL="342900" lvl="0" indent="-342900">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Single use PPE should be disposed of so that it cannot be reused    </a:t>
            </a:r>
          </a:p>
          <a:p>
            <a:pPr marL="342900" lvl="0" indent="-342900">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Increase ventilation in enclosed spaces</a:t>
            </a:r>
          </a:p>
          <a:p>
            <a:pPr marL="342900" lvl="0" indent="-342900">
              <a:spcAft>
                <a:spcPts val="80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Regularly clean the inside of vehicle cabs and between use by different operators.  </a:t>
            </a:r>
          </a:p>
          <a:p>
            <a:pPr>
              <a:spcAft>
                <a:spcPts val="800"/>
              </a:spcAft>
            </a:pPr>
            <a:r>
              <a:rPr lang="en-GB"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Site Meetings</a:t>
            </a: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Only absolutely necessary meeting participants should attend  </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Attendees should be two metres apart from each other  </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Rooms should be well ventilated / windows opened to allow fresh air circulation </a:t>
            </a:r>
          </a:p>
          <a:p>
            <a:pPr marL="342900" lvl="0" indent="-342900">
              <a:lnSpc>
                <a:spcPct val="107000"/>
              </a:lnSpc>
              <a:spcAft>
                <a:spcPts val="80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Consider holding meetings in open areas where possible. </a:t>
            </a:r>
          </a:p>
        </p:txBody>
      </p:sp>
    </p:spTree>
    <p:extLst>
      <p:ext uri="{BB962C8B-B14F-4D97-AF65-F5344CB8AC3E}">
        <p14:creationId xmlns:p14="http://schemas.microsoft.com/office/powerpoint/2010/main" val="51120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xmlns="" id="{BF9F3F72-CCB0-0D4A-B967-AA61B9E9ED87}"/>
              </a:ext>
            </a:extLst>
          </p:cNvPr>
          <p:cNvSpPr txBox="1">
            <a:spLocks noChangeArrowheads="1"/>
          </p:cNvSpPr>
          <p:nvPr/>
        </p:nvSpPr>
        <p:spPr bwMode="auto">
          <a:xfrm>
            <a:off x="231083" y="1454150"/>
            <a:ext cx="8382000"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None/>
            </a:pPr>
            <a:endParaRPr lang="en-GB" alt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BE4860A-8E8C-B24E-8BEE-A2202EA62675}"/>
              </a:ext>
            </a:extLst>
          </p:cNvPr>
          <p:cNvSpPr txBox="1">
            <a:spLocks/>
          </p:cNvSpPr>
          <p:nvPr/>
        </p:nvSpPr>
        <p:spPr>
          <a:xfrm>
            <a:off x="231083" y="473003"/>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ct val="50000"/>
              </a:spcBef>
            </a:pPr>
            <a:r>
              <a:rPr lang="en-GB" altLang="en-US" sz="3200" i="1" dirty="0">
                <a:solidFill>
                  <a:srgbClr val="3191CC"/>
                </a:solidFill>
                <a:latin typeface="Arial" panose="020B0604020202020204" pitchFamily="34" charset="0"/>
                <a:cs typeface="Arial" panose="020B0604020202020204" pitchFamily="34" charset="0"/>
              </a:rPr>
              <a:t>Cleaning</a:t>
            </a:r>
            <a:endParaRPr lang="en-GB" altLang="en-US" sz="900" i="1" dirty="0">
              <a:solidFill>
                <a:srgbClr val="3191CC"/>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E56203F0-598C-41FB-9A69-EF5F8391F309}"/>
              </a:ext>
            </a:extLst>
          </p:cNvPr>
          <p:cNvSpPr txBox="1"/>
          <p:nvPr/>
        </p:nvSpPr>
        <p:spPr>
          <a:xfrm>
            <a:off x="257588" y="1477341"/>
            <a:ext cx="8494643" cy="4627229"/>
          </a:xfrm>
          <a:prstGeom prst="rect">
            <a:avLst/>
          </a:prstGeom>
          <a:noFill/>
        </p:spPr>
        <p:txBody>
          <a:bodyPr wrap="square" rtlCol="0">
            <a:spAutoFit/>
          </a:bodyPr>
          <a:lstStyle/>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Enhanced cleaning procedures should be in place across the site, particularly in communal areas and at touch points including: </a:t>
            </a:r>
          </a:p>
          <a:p>
            <a:pPr marL="742950" lvl="1" indent="-285750">
              <a:lnSpc>
                <a:spcPct val="107000"/>
              </a:lnSpc>
              <a:spcAft>
                <a:spcPts val="0"/>
              </a:spcAft>
              <a:buFont typeface="Courier New" panose="02070309020205020404" pitchFamily="49" charset="0"/>
              <a:buChar char="o"/>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Taps and washing facilities </a:t>
            </a:r>
          </a:p>
          <a:p>
            <a:pPr marL="742950" lvl="1" indent="-285750">
              <a:lnSpc>
                <a:spcPct val="107000"/>
              </a:lnSpc>
              <a:spcAft>
                <a:spcPts val="0"/>
              </a:spcAft>
              <a:buFont typeface="Courier New" panose="02070309020205020404" pitchFamily="49" charset="0"/>
              <a:buChar char="o"/>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Toilet flush and seats </a:t>
            </a:r>
          </a:p>
          <a:p>
            <a:pPr marL="742950" lvl="1" indent="-285750">
              <a:lnSpc>
                <a:spcPct val="107000"/>
              </a:lnSpc>
              <a:spcAft>
                <a:spcPts val="0"/>
              </a:spcAft>
              <a:buFont typeface="Courier New" panose="02070309020205020404" pitchFamily="49" charset="0"/>
              <a:buChar char="o"/>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Door handles and push plates </a:t>
            </a:r>
          </a:p>
          <a:p>
            <a:pPr marL="742950" lvl="1" indent="-285750">
              <a:lnSpc>
                <a:spcPct val="107000"/>
              </a:lnSpc>
              <a:spcAft>
                <a:spcPts val="0"/>
              </a:spcAft>
              <a:buFont typeface="Courier New" panose="02070309020205020404" pitchFamily="49" charset="0"/>
              <a:buChar char="o"/>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Hand rails on staircases and corridors</a:t>
            </a:r>
          </a:p>
          <a:p>
            <a:pPr marL="742950" lvl="1" indent="-285750">
              <a:lnSpc>
                <a:spcPct val="107000"/>
              </a:lnSpc>
              <a:spcAft>
                <a:spcPts val="0"/>
              </a:spcAft>
              <a:buFont typeface="Courier New" panose="02070309020205020404" pitchFamily="49" charset="0"/>
              <a:buChar char="o"/>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Lift and hoist controls </a:t>
            </a:r>
          </a:p>
          <a:p>
            <a:pPr marL="742950" lvl="1" indent="-285750">
              <a:lnSpc>
                <a:spcPct val="107000"/>
              </a:lnSpc>
              <a:spcAft>
                <a:spcPts val="0"/>
              </a:spcAft>
              <a:buFont typeface="Courier New" panose="02070309020205020404" pitchFamily="49" charset="0"/>
              <a:buChar char="o"/>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Machinery and equipment controls </a:t>
            </a:r>
          </a:p>
          <a:p>
            <a:pPr marL="742950" lvl="1" indent="-285750">
              <a:lnSpc>
                <a:spcPct val="107000"/>
              </a:lnSpc>
              <a:spcAft>
                <a:spcPts val="0"/>
              </a:spcAft>
              <a:buFont typeface="Courier New" panose="02070309020205020404" pitchFamily="49" charset="0"/>
              <a:buChar char="o"/>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Food preparation and eating surfaces </a:t>
            </a:r>
          </a:p>
          <a:p>
            <a:pPr marL="742950" lvl="1" indent="-285750">
              <a:lnSpc>
                <a:spcPct val="107000"/>
              </a:lnSpc>
              <a:spcAft>
                <a:spcPts val="0"/>
              </a:spcAft>
              <a:buFont typeface="Courier New" panose="02070309020205020404" pitchFamily="49" charset="0"/>
              <a:buChar char="o"/>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Telephone equipment </a:t>
            </a:r>
          </a:p>
          <a:p>
            <a:pPr marL="742950" lvl="1" indent="-285750">
              <a:lnSpc>
                <a:spcPct val="107000"/>
              </a:lnSpc>
              <a:spcAft>
                <a:spcPts val="0"/>
              </a:spcAft>
              <a:buFont typeface="Courier New" panose="02070309020205020404" pitchFamily="49" charset="0"/>
              <a:buChar char="o"/>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Key boards, photocopiers and other office equipment </a:t>
            </a:r>
          </a:p>
          <a:p>
            <a:pPr marL="942975">
              <a:lnSpc>
                <a:spcPct val="107000"/>
              </a:lnSpc>
              <a:spcAft>
                <a:spcPts val="0"/>
              </a:spcAft>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Rubbish collection and storage points should be increased and emptied regularly throughout and at the end of each day. </a:t>
            </a:r>
          </a:p>
          <a:p>
            <a:pPr marL="342900" lvl="0" indent="-342900">
              <a:lnSpc>
                <a:spcPct val="107000"/>
              </a:lnSpc>
              <a:spcAft>
                <a:spcPts val="80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You are asked to tidy up after yourself and not leave it for others.</a:t>
            </a:r>
          </a:p>
        </p:txBody>
      </p:sp>
    </p:spTree>
    <p:extLst>
      <p:ext uri="{BB962C8B-B14F-4D97-AF65-F5344CB8AC3E}">
        <p14:creationId xmlns:p14="http://schemas.microsoft.com/office/powerpoint/2010/main" val="64063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If you or someone falls ill</a:t>
            </a:r>
          </a:p>
        </p:txBody>
      </p:sp>
      <p:sp>
        <p:nvSpPr>
          <p:cNvPr id="5" name="Text Placeholder 29"/>
          <p:cNvSpPr txBox="1">
            <a:spLocks/>
          </p:cNvSpPr>
          <p:nvPr/>
        </p:nvSpPr>
        <p:spPr>
          <a:xfrm>
            <a:off x="360948" y="1696624"/>
            <a:ext cx="8229600" cy="431066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7200" dirty="0">
                <a:solidFill>
                  <a:schemeClr val="tx2"/>
                </a:solidFill>
                <a:latin typeface="Calibri" panose="020F0502020204030204" pitchFamily="34" charset="0"/>
                <a:ea typeface="Calibri" panose="020F0502020204030204" pitchFamily="34" charset="0"/>
                <a:cs typeface="Calibri" panose="020F0502020204030204" pitchFamily="34" charset="0"/>
              </a:rPr>
              <a:t>Anyone who meets one of the following criteria should not come to site:</a:t>
            </a:r>
          </a:p>
          <a:p>
            <a:pPr>
              <a:lnSpc>
                <a:spcPct val="120000"/>
              </a:lnSpc>
              <a:spcBef>
                <a:spcPts val="0"/>
              </a:spcBef>
            </a:pPr>
            <a:r>
              <a:rPr lang="en-GB" sz="7200" dirty="0">
                <a:solidFill>
                  <a:schemeClr val="tx2"/>
                </a:solidFill>
                <a:latin typeface="Calibri" panose="020F0502020204030204" pitchFamily="34" charset="0"/>
                <a:ea typeface="Calibri" panose="020F0502020204030204" pitchFamily="34" charset="0"/>
                <a:cs typeface="Calibri" panose="020F0502020204030204" pitchFamily="34" charset="0"/>
              </a:rPr>
              <a:t>Has a high temperature or a new persistent cough or loss of taste and sense of smell  - follow the guidance on self-isolation</a:t>
            </a:r>
          </a:p>
          <a:p>
            <a:pPr>
              <a:lnSpc>
                <a:spcPct val="120000"/>
              </a:lnSpc>
              <a:spcBef>
                <a:spcPts val="0"/>
              </a:spcBef>
            </a:pPr>
            <a:r>
              <a:rPr lang="en-GB" sz="7200" dirty="0">
                <a:solidFill>
                  <a:schemeClr val="tx2"/>
                </a:solidFill>
                <a:latin typeface="Calibri" panose="020F0502020204030204" pitchFamily="34" charset="0"/>
                <a:ea typeface="Calibri" panose="020F0502020204030204" pitchFamily="34" charset="0"/>
                <a:cs typeface="Calibri" panose="020F0502020204030204" pitchFamily="34" charset="0"/>
              </a:rPr>
              <a:t>Is a vulnerable person (by virtue of their age, underlying health condition, clinical condition or are pregnant) </a:t>
            </a:r>
          </a:p>
          <a:p>
            <a:pPr>
              <a:lnSpc>
                <a:spcPct val="120000"/>
              </a:lnSpc>
              <a:spcBef>
                <a:spcPts val="0"/>
              </a:spcBef>
            </a:pPr>
            <a:r>
              <a:rPr lang="en-GB" sz="7200" dirty="0">
                <a:solidFill>
                  <a:schemeClr val="tx2"/>
                </a:solidFill>
                <a:latin typeface="Calibri" panose="020F0502020204030204" pitchFamily="34" charset="0"/>
                <a:ea typeface="Calibri" panose="020F0502020204030204" pitchFamily="34" charset="0"/>
                <a:cs typeface="Calibri" panose="020F0502020204030204" pitchFamily="34" charset="0"/>
              </a:rPr>
              <a:t>Is living with someone in self-isolation or a vulnerable person. </a:t>
            </a:r>
          </a:p>
          <a:p>
            <a:pPr marL="0" indent="0">
              <a:buNone/>
            </a:pPr>
            <a:r>
              <a:rPr lang="en-GB" sz="7200" dirty="0">
                <a:solidFill>
                  <a:schemeClr val="tx2"/>
                </a:solidFill>
                <a:latin typeface="Calibri" panose="020F0502020204030204" pitchFamily="34" charset="0"/>
                <a:cs typeface="Calibri" panose="020F0502020204030204" pitchFamily="34" charset="0"/>
              </a:rPr>
              <a:t>If a worker develops a high temperature or a persistent cough while at work, they should: </a:t>
            </a:r>
          </a:p>
          <a:p>
            <a:pPr lvl="0"/>
            <a:r>
              <a:rPr lang="en-GB" sz="7200" dirty="0">
                <a:solidFill>
                  <a:schemeClr val="tx2"/>
                </a:solidFill>
                <a:latin typeface="Calibri" panose="020F0502020204030204" pitchFamily="34" charset="0"/>
                <a:cs typeface="Calibri" panose="020F0502020204030204" pitchFamily="34" charset="0"/>
              </a:rPr>
              <a:t>Return home immediately </a:t>
            </a:r>
          </a:p>
          <a:p>
            <a:pPr lvl="0"/>
            <a:r>
              <a:rPr lang="en-GB" sz="7200" dirty="0">
                <a:solidFill>
                  <a:schemeClr val="tx2"/>
                </a:solidFill>
                <a:latin typeface="Calibri" panose="020F0502020204030204" pitchFamily="34" charset="0"/>
                <a:cs typeface="Calibri" panose="020F0502020204030204" pitchFamily="34" charset="0"/>
              </a:rPr>
              <a:t>Avoid touching anything </a:t>
            </a:r>
          </a:p>
          <a:p>
            <a:pPr lvl="0"/>
            <a:r>
              <a:rPr lang="en-GB" sz="7200" dirty="0">
                <a:solidFill>
                  <a:schemeClr val="tx2"/>
                </a:solidFill>
                <a:latin typeface="Calibri" panose="020F0502020204030204" pitchFamily="34" charset="0"/>
                <a:cs typeface="Calibri" panose="020F0502020204030204" pitchFamily="34" charset="0"/>
              </a:rPr>
              <a:t>Cough or sneeze into a tissue and put it in a bin, or if they do not have tissues, cough and sneeze into the crook of their elbow.</a:t>
            </a:r>
          </a:p>
          <a:p>
            <a:pPr lvl="0"/>
            <a:r>
              <a:rPr lang="en-GB" sz="7200" dirty="0">
                <a:solidFill>
                  <a:schemeClr val="tx2"/>
                </a:solidFill>
                <a:latin typeface="Calibri" panose="020F0502020204030204" pitchFamily="34" charset="0"/>
                <a:cs typeface="Calibri" panose="020F0502020204030204" pitchFamily="34" charset="0"/>
              </a:rPr>
              <a:t>If they are unable to make their way home. They must be put in an isolated room until arrangements are made to get them home or to a health facility  </a:t>
            </a:r>
          </a:p>
          <a:p>
            <a:r>
              <a:rPr lang="en-GB" sz="7200" dirty="0">
                <a:solidFill>
                  <a:schemeClr val="tx2"/>
                </a:solidFill>
                <a:latin typeface="Calibri" panose="020F0502020204030204" pitchFamily="34" charset="0"/>
                <a:cs typeface="Calibri" panose="020F0502020204030204" pitchFamily="34" charset="0"/>
              </a:rPr>
              <a:t>They must then follow the guidance on self-isolation and not return to work until their period of self-isolation has been completed. </a:t>
            </a:r>
          </a:p>
          <a:p>
            <a:pPr marL="457200" lvl="1" indent="0">
              <a:buClr>
                <a:srgbClr val="61B22E"/>
              </a:buClr>
              <a:buNone/>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724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Use of PPE</a:t>
            </a:r>
          </a:p>
        </p:txBody>
      </p:sp>
      <p:sp>
        <p:nvSpPr>
          <p:cNvPr id="5" name="Text Placeholder 29"/>
          <p:cNvSpPr txBox="1">
            <a:spLocks/>
          </p:cNvSpPr>
          <p:nvPr/>
        </p:nvSpPr>
        <p:spPr>
          <a:xfrm>
            <a:off x="-111817" y="1710914"/>
            <a:ext cx="8229600" cy="484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1B22E"/>
              </a:buClr>
            </a:pPr>
            <a:r>
              <a:rPr lang="en-GB" sz="1800" dirty="0">
                <a:solidFill>
                  <a:srgbClr val="002A58"/>
                </a:solidFill>
                <a:latin typeface="Calibri" panose="020F0502020204030204" pitchFamily="34" charset="0"/>
                <a:cs typeface="Calibri" panose="020F0502020204030204" pitchFamily="34" charset="0"/>
              </a:rPr>
              <a:t>Where Risk Assessment identifies wearing of PPE as a requirement of the job, an adequate supply of these will be provided.  </a:t>
            </a:r>
          </a:p>
          <a:p>
            <a:pPr lvl="1">
              <a:buClr>
                <a:srgbClr val="61B22E"/>
              </a:buClr>
            </a:pPr>
            <a:r>
              <a:rPr lang="en-GB" sz="1800" dirty="0">
                <a:solidFill>
                  <a:srgbClr val="002A58"/>
                </a:solidFill>
                <a:latin typeface="Calibri" panose="020F0502020204030204" pitchFamily="34" charset="0"/>
                <a:cs typeface="Calibri" panose="020F0502020204030204" pitchFamily="34" charset="0"/>
              </a:rPr>
              <a:t>Face masks are supplied should you wish to wear one but must be disposed of safely.</a:t>
            </a:r>
          </a:p>
          <a:p>
            <a:pPr lvl="1">
              <a:buClr>
                <a:srgbClr val="61B22E"/>
              </a:buClr>
            </a:pPr>
            <a:r>
              <a:rPr lang="en-GB" sz="1800" dirty="0">
                <a:solidFill>
                  <a:srgbClr val="002A58"/>
                </a:solidFill>
                <a:latin typeface="Calibri" panose="020F0502020204030204" pitchFamily="34" charset="0"/>
                <a:cs typeface="Calibri" panose="020F0502020204030204" pitchFamily="34" charset="0"/>
              </a:rPr>
              <a:t>Disposable gloves are available should you need them but should be disposed of safely.</a:t>
            </a:r>
          </a:p>
          <a:p>
            <a:pPr lvl="1">
              <a:buClr>
                <a:srgbClr val="61B22E"/>
              </a:buClr>
            </a:pPr>
            <a:r>
              <a:rPr lang="en-GB" sz="1800" dirty="0">
                <a:solidFill>
                  <a:srgbClr val="002A58"/>
                </a:solidFill>
                <a:latin typeface="Calibri" panose="020F0502020204030204" pitchFamily="34" charset="0"/>
                <a:cs typeface="Calibri" panose="020F0502020204030204" pitchFamily="34" charset="0"/>
              </a:rPr>
              <a:t>Avoid where possible the use of Re-usable PPE, Should this be required to carry out a job then it is to be thoroughly cleaned after use.</a:t>
            </a:r>
          </a:p>
          <a:p>
            <a:pPr lvl="1">
              <a:buClr>
                <a:srgbClr val="61B22E"/>
              </a:buClr>
            </a:pPr>
            <a:r>
              <a:rPr lang="en-GB" sz="1800" dirty="0">
                <a:solidFill>
                  <a:srgbClr val="002A58"/>
                </a:solidFill>
                <a:latin typeface="Calibri" panose="020F0502020204030204" pitchFamily="34" charset="0"/>
                <a:cs typeface="Calibri" panose="020F0502020204030204" pitchFamily="34" charset="0"/>
              </a:rPr>
              <a:t>Single use PPE should be disposed of so that it cannot be reused </a:t>
            </a:r>
          </a:p>
          <a:p>
            <a:pPr lvl="1">
              <a:buClr>
                <a:srgbClr val="61B22E"/>
              </a:buClr>
            </a:pPr>
            <a:r>
              <a:rPr lang="en-GB" sz="1800" dirty="0">
                <a:solidFill>
                  <a:srgbClr val="002A58"/>
                </a:solidFill>
                <a:latin typeface="Calibri" panose="020F0502020204030204" pitchFamily="34" charset="0"/>
                <a:cs typeface="Calibri" panose="020F0502020204030204" pitchFamily="34" charset="0"/>
              </a:rPr>
              <a:t>You are reminded that wearing of gloves is not a substitute for good hand washing regimes.</a:t>
            </a:r>
          </a:p>
          <a:p>
            <a:pPr lvl="1">
              <a:buClr>
                <a:srgbClr val="61B22E"/>
              </a:buClr>
            </a:pPr>
            <a:r>
              <a:rPr lang="en-GB" sz="1800" dirty="0">
                <a:solidFill>
                  <a:srgbClr val="002A58"/>
                </a:solidFill>
                <a:latin typeface="Calibri" panose="020F0502020204030204" pitchFamily="34" charset="0"/>
                <a:cs typeface="Calibri" panose="020F0502020204030204" pitchFamily="34" charset="0"/>
              </a:rPr>
              <a:t>Uniforms and workwear being used require regular laundering after each use.  </a:t>
            </a:r>
          </a:p>
          <a:p>
            <a:pPr marL="457200" lvl="1" indent="0">
              <a:buClr>
                <a:srgbClr val="61B22E"/>
              </a:buClr>
              <a:buNone/>
            </a:pPr>
            <a:endParaRPr lang="en-GB" dirty="0">
              <a:solidFill>
                <a:srgbClr val="002A58"/>
              </a:solidFill>
              <a:latin typeface="Calibri" panose="020F0502020204030204" pitchFamily="34" charset="0"/>
              <a:cs typeface="Calibri" panose="020F0502020204030204" pitchFamily="34" charset="0"/>
            </a:endParaRPr>
          </a:p>
          <a:p>
            <a:pPr marL="457200" lvl="1" indent="0">
              <a:buClr>
                <a:srgbClr val="61B22E"/>
              </a:buClr>
              <a:buNone/>
            </a:pPr>
            <a:endParaRPr lang="en-US" dirty="0">
              <a:solidFill>
                <a:srgbClr val="002A58"/>
              </a:solidFill>
            </a:endParaRPr>
          </a:p>
        </p:txBody>
      </p:sp>
    </p:spTree>
    <p:extLst>
      <p:ext uri="{BB962C8B-B14F-4D97-AF65-F5344CB8AC3E}">
        <p14:creationId xmlns:p14="http://schemas.microsoft.com/office/powerpoint/2010/main" val="305144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Company drivers and accessing</a:t>
            </a:r>
            <a:br>
              <a:rPr lang="en-US" sz="3200" b="1" i="1" dirty="0">
                <a:solidFill>
                  <a:srgbClr val="3191CC"/>
                </a:solidFill>
                <a:latin typeface="+mn-lt"/>
              </a:rPr>
            </a:br>
            <a:r>
              <a:rPr lang="en-US" sz="3200" b="1" i="1" dirty="0">
                <a:solidFill>
                  <a:srgbClr val="3191CC"/>
                </a:solidFill>
                <a:latin typeface="+mn-lt"/>
              </a:rPr>
              <a:t>other sites</a:t>
            </a:r>
          </a:p>
        </p:txBody>
      </p:sp>
      <p:sp>
        <p:nvSpPr>
          <p:cNvPr id="3" name="TextBox 2">
            <a:extLst>
              <a:ext uri="{FF2B5EF4-FFF2-40B4-BE49-F238E27FC236}">
                <a16:creationId xmlns:a16="http://schemas.microsoft.com/office/drawing/2014/main" xmlns="" id="{8A9B1F8B-D1F4-4CDE-9E7A-8FAB8C9D5389}"/>
              </a:ext>
            </a:extLst>
          </p:cNvPr>
          <p:cNvSpPr txBox="1"/>
          <p:nvPr/>
        </p:nvSpPr>
        <p:spPr>
          <a:xfrm>
            <a:off x="536713" y="1696278"/>
            <a:ext cx="8070574" cy="2862322"/>
          </a:xfrm>
          <a:prstGeom prst="rect">
            <a:avLst/>
          </a:prstGeom>
          <a:noFill/>
        </p:spPr>
        <p:txBody>
          <a:bodyPr wrap="square" rtlCol="0">
            <a:spAutoFit/>
          </a:bodyPr>
          <a:lstStyle/>
          <a:p>
            <a:r>
              <a:rPr lang="en-GB" dirty="0">
                <a:solidFill>
                  <a:schemeClr val="tx2"/>
                </a:solidFill>
                <a:latin typeface="Calibri" panose="020F0502020204030204" pitchFamily="34" charset="0"/>
                <a:cs typeface="Calibri" panose="020F0502020204030204" pitchFamily="34" charset="0"/>
              </a:rPr>
              <a:t>Any drivers and employees visiting another site are to adhere to all existing site rules. </a:t>
            </a:r>
          </a:p>
          <a:p>
            <a:endParaRPr lang="en-GB"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a:solidFill>
                  <a:schemeClr val="tx2"/>
                </a:solidFill>
                <a:latin typeface="Calibri" panose="020F0502020204030204" pitchFamily="34" charset="0"/>
                <a:ea typeface="Calibri" panose="020F0502020204030204" pitchFamily="34" charset="0"/>
                <a:cs typeface="Calibri" panose="020F0502020204030204" pitchFamily="34" charset="0"/>
              </a:rPr>
              <a:t>Drivers should remain in their vehicles if the load will allow it.</a:t>
            </a:r>
          </a:p>
          <a:p>
            <a:pPr marL="342900" indent="-342900">
              <a:buFont typeface="Arial" panose="020B0604020202020204" pitchFamily="34" charset="0"/>
              <a:buChar char="•"/>
            </a:pPr>
            <a:r>
              <a:rPr lang="en-GB" dirty="0">
                <a:solidFill>
                  <a:schemeClr val="tx2"/>
                </a:solidFill>
                <a:latin typeface="Calibri" panose="020F0502020204030204" pitchFamily="34" charset="0"/>
                <a:ea typeface="Calibri" panose="020F0502020204030204" pitchFamily="34" charset="0"/>
                <a:cs typeface="Calibri" panose="020F0502020204030204" pitchFamily="34" charset="0"/>
              </a:rPr>
              <a:t>Make contactless deliveries where possible.</a:t>
            </a:r>
          </a:p>
          <a:p>
            <a:pPr marL="342900" indent="-342900">
              <a:buFont typeface="Arial" panose="020B0604020202020204" pitchFamily="34" charset="0"/>
              <a:buChar char="•"/>
            </a:pPr>
            <a:r>
              <a:rPr lang="en-GB" dirty="0">
                <a:solidFill>
                  <a:schemeClr val="tx2"/>
                </a:solidFill>
                <a:latin typeface="Calibri" panose="020F0502020204030204" pitchFamily="34" charset="0"/>
                <a:ea typeface="Calibri" panose="020F0502020204030204" pitchFamily="34" charset="0"/>
                <a:cs typeface="Calibri" panose="020F0502020204030204" pitchFamily="34" charset="0"/>
              </a:rPr>
              <a:t>They must wash or clean their hands before unloading goods and materials</a:t>
            </a:r>
          </a:p>
          <a:p>
            <a:pPr marL="342900" indent="-342900">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Only visit the workplace if the meeting cannot be done via Zoom or telephone call. </a:t>
            </a:r>
          </a:p>
          <a:p>
            <a:pPr marL="342900" indent="-342900">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Please use the hand sanitisers, before you enter offices.</a:t>
            </a:r>
          </a:p>
          <a:p>
            <a:pPr marL="342900" indent="-342900">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Please observe the advised 2m distance between employees.</a:t>
            </a:r>
          </a:p>
        </p:txBody>
      </p:sp>
    </p:spTree>
    <p:extLst>
      <p:ext uri="{BB962C8B-B14F-4D97-AF65-F5344CB8AC3E}">
        <p14:creationId xmlns:p14="http://schemas.microsoft.com/office/powerpoint/2010/main" val="15327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Visitors and contractors</a:t>
            </a:r>
          </a:p>
        </p:txBody>
      </p:sp>
      <p:sp>
        <p:nvSpPr>
          <p:cNvPr id="3" name="TextBox 2">
            <a:extLst>
              <a:ext uri="{FF2B5EF4-FFF2-40B4-BE49-F238E27FC236}">
                <a16:creationId xmlns:a16="http://schemas.microsoft.com/office/drawing/2014/main" xmlns="" id="{8A9B1F8B-D1F4-4CDE-9E7A-8FAB8C9D5389}"/>
              </a:ext>
            </a:extLst>
          </p:cNvPr>
          <p:cNvSpPr txBox="1"/>
          <p:nvPr/>
        </p:nvSpPr>
        <p:spPr>
          <a:xfrm>
            <a:off x="715617" y="1696278"/>
            <a:ext cx="5844210" cy="230832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Non essential visitors prohibited</a:t>
            </a:r>
          </a:p>
          <a:p>
            <a:pPr marL="285750" indent="-285750">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Only have essential visitors attend the workplace. If the meeting can be done via Zoom or telephone call, please do so. </a:t>
            </a:r>
          </a:p>
          <a:p>
            <a:pPr marL="285750" indent="-285750">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Ensure they use the hand sanitisers located before they enter the offices. </a:t>
            </a:r>
          </a:p>
          <a:p>
            <a:pPr marL="285750" indent="-285750">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Observe the advised 2m distance between employees.</a:t>
            </a:r>
          </a:p>
          <a:p>
            <a:endParaRPr lang="en-GB" dirty="0"/>
          </a:p>
        </p:txBody>
      </p:sp>
    </p:spTree>
    <p:extLst>
      <p:ext uri="{BB962C8B-B14F-4D97-AF65-F5344CB8AC3E}">
        <p14:creationId xmlns:p14="http://schemas.microsoft.com/office/powerpoint/2010/main" val="213424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Concerns </a:t>
            </a:r>
          </a:p>
        </p:txBody>
      </p:sp>
      <p:sp>
        <p:nvSpPr>
          <p:cNvPr id="5" name="Text Placeholder 29"/>
          <p:cNvSpPr txBox="1">
            <a:spLocks/>
          </p:cNvSpPr>
          <p:nvPr/>
        </p:nvSpPr>
        <p:spPr>
          <a:xfrm>
            <a:off x="360948" y="1696624"/>
            <a:ext cx="8229600" cy="431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61B22E"/>
              </a:buClr>
              <a:buNone/>
            </a:pPr>
            <a:endParaRPr lang="en-GB" sz="2000" b="1" dirty="0">
              <a:solidFill>
                <a:srgbClr val="002A58"/>
              </a:solidFill>
              <a:latin typeface="Arial" panose="020B0604020202020204" pitchFamily="34" charset="0"/>
              <a:cs typeface="Arial" panose="020B0604020202020204" pitchFamily="34" charset="0"/>
            </a:endParaRPr>
          </a:p>
          <a:p>
            <a:pPr marL="457200" lvl="1" indent="0">
              <a:buClr>
                <a:srgbClr val="61B22E"/>
              </a:buClr>
              <a:buNone/>
            </a:pPr>
            <a:endParaRPr lang="en-US" dirty="0">
              <a:solidFill>
                <a:srgbClr val="002A58"/>
              </a:solidFill>
            </a:endParaRPr>
          </a:p>
        </p:txBody>
      </p:sp>
      <p:sp>
        <p:nvSpPr>
          <p:cNvPr id="3" name="TextBox 2">
            <a:extLst>
              <a:ext uri="{FF2B5EF4-FFF2-40B4-BE49-F238E27FC236}">
                <a16:creationId xmlns:a16="http://schemas.microsoft.com/office/drawing/2014/main" xmlns="" id="{4F846553-862A-48C7-A4BB-568886B43D11}"/>
              </a:ext>
            </a:extLst>
          </p:cNvPr>
          <p:cNvSpPr txBox="1"/>
          <p:nvPr/>
        </p:nvSpPr>
        <p:spPr>
          <a:xfrm>
            <a:off x="1046921" y="2413336"/>
            <a:ext cx="7441922" cy="2031325"/>
          </a:xfrm>
          <a:prstGeom prst="rect">
            <a:avLst/>
          </a:prstGeom>
          <a:noFill/>
        </p:spPr>
        <p:txBody>
          <a:bodyPr wrap="square" rtlCol="0">
            <a:spAutoFit/>
          </a:bodyPr>
          <a:lstStyle/>
          <a:p>
            <a:r>
              <a:rPr lang="en-GB" b="1" u="sng" dirty="0">
                <a:solidFill>
                  <a:schemeClr val="tx2"/>
                </a:solidFill>
                <a:latin typeface="Calibri" panose="020F0502020204030204" pitchFamily="34" charset="0"/>
                <a:cs typeface="Calibri" panose="020F0502020204030204" pitchFamily="34" charset="0"/>
              </a:rPr>
              <a:t>Concerns</a:t>
            </a:r>
          </a:p>
          <a:p>
            <a:endParaRPr lang="en-GB" b="1" u="sng" dirty="0">
              <a:solidFill>
                <a:schemeClr val="tx2"/>
              </a:solidFill>
              <a:latin typeface="Calibri" panose="020F0502020204030204" pitchFamily="34" charset="0"/>
              <a:cs typeface="Calibri" panose="020F0502020204030204" pitchFamily="34" charset="0"/>
            </a:endParaRPr>
          </a:p>
          <a:p>
            <a:r>
              <a:rPr lang="en-GB" dirty="0">
                <a:solidFill>
                  <a:schemeClr val="tx2"/>
                </a:solidFill>
                <a:latin typeface="Calibri" panose="020F0502020204030204" pitchFamily="34" charset="0"/>
                <a:cs typeface="Calibri" panose="020F0502020204030204" pitchFamily="34" charset="0"/>
              </a:rPr>
              <a:t>If you have any concerns please speak to your manager who will address these for you. As this is an unusual circumstance, they may not have the answers straight away. But they will do their best to find you the answers. </a:t>
            </a:r>
          </a:p>
          <a:p>
            <a:endParaRPr lang="en-GB" dirty="0"/>
          </a:p>
          <a:p>
            <a:endParaRPr lang="en-GB" dirty="0"/>
          </a:p>
        </p:txBody>
      </p:sp>
      <p:sp>
        <p:nvSpPr>
          <p:cNvPr id="6" name="TextBox 5"/>
          <p:cNvSpPr txBox="1"/>
          <p:nvPr/>
        </p:nvSpPr>
        <p:spPr>
          <a:xfrm>
            <a:off x="0" y="6450052"/>
            <a:ext cx="5558146" cy="338554"/>
          </a:xfrm>
          <a:prstGeom prst="rect">
            <a:avLst/>
          </a:prstGeom>
          <a:noFill/>
        </p:spPr>
        <p:txBody>
          <a:bodyPr wrap="square" rtlCol="0">
            <a:spAutoFit/>
          </a:bodyPr>
          <a:lstStyle/>
          <a:p>
            <a:r>
              <a:rPr lang="en-US" sz="800" dirty="0"/>
              <a:t>T</a:t>
            </a:r>
            <a:r>
              <a:rPr lang="en-US" sz="800" dirty="0" smtClean="0"/>
              <a:t>hese </a:t>
            </a:r>
            <a:r>
              <a:rPr lang="en-US" sz="800" dirty="0"/>
              <a:t>forms and letters should be used as a guide and adapted to suit your own circumstances.  We suggest you seek advice and guidance before issuing.  The HR Booth does not accept any liability arising from any issues raised as a result of this document.</a:t>
            </a:r>
            <a:endParaRPr lang="en-US" sz="800" dirty="0"/>
          </a:p>
        </p:txBody>
      </p:sp>
    </p:spTree>
    <p:extLst>
      <p:ext uri="{BB962C8B-B14F-4D97-AF65-F5344CB8AC3E}">
        <p14:creationId xmlns:p14="http://schemas.microsoft.com/office/powerpoint/2010/main" val="148419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Induction</a:t>
            </a:r>
          </a:p>
        </p:txBody>
      </p:sp>
      <p:sp>
        <p:nvSpPr>
          <p:cNvPr id="5" name="Text Placeholder 29"/>
          <p:cNvSpPr txBox="1">
            <a:spLocks/>
          </p:cNvSpPr>
          <p:nvPr/>
        </p:nvSpPr>
        <p:spPr>
          <a:xfrm>
            <a:off x="360948" y="1470991"/>
            <a:ext cx="5576026" cy="51816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3300" dirty="0">
                <a:solidFill>
                  <a:schemeClr val="tx2"/>
                </a:solidFill>
                <a:latin typeface="Calibri" panose="020F0502020204030204" pitchFamily="34" charset="0"/>
                <a:cs typeface="Calibri" panose="020F0502020204030204" pitchFamily="34" charset="0"/>
              </a:rPr>
              <a:t>Induction – What we’ll cover today</a:t>
            </a:r>
          </a:p>
          <a:p>
            <a:pPr>
              <a:buFontTx/>
              <a:buChar char="•"/>
              <a:defRPr/>
            </a:pPr>
            <a:r>
              <a:rPr lang="en-GB" sz="3300" dirty="0">
                <a:solidFill>
                  <a:schemeClr val="tx2"/>
                </a:solidFill>
                <a:latin typeface="Calibri" panose="020F0502020204030204" pitchFamily="34" charset="0"/>
                <a:cs typeface="Calibri" panose="020F0502020204030204" pitchFamily="34" charset="0"/>
              </a:rPr>
              <a:t>Brief</a:t>
            </a:r>
          </a:p>
          <a:p>
            <a:pPr>
              <a:buFontTx/>
              <a:buChar char="•"/>
              <a:defRPr/>
            </a:pPr>
            <a:r>
              <a:rPr lang="en-GB" sz="3300" dirty="0">
                <a:solidFill>
                  <a:schemeClr val="tx2"/>
                </a:solidFill>
                <a:latin typeface="Calibri" panose="020F0502020204030204" pitchFamily="34" charset="0"/>
                <a:cs typeface="Calibri" panose="020F0502020204030204" pitchFamily="34" charset="0"/>
              </a:rPr>
              <a:t>Keeping 2 metres</a:t>
            </a:r>
          </a:p>
          <a:p>
            <a:pPr>
              <a:buFontTx/>
              <a:buChar char="•"/>
              <a:defRPr/>
            </a:pPr>
            <a:r>
              <a:rPr lang="en-GB" sz="3300" dirty="0">
                <a:solidFill>
                  <a:schemeClr val="tx2"/>
                </a:solidFill>
                <a:latin typeface="Calibri" panose="020F0502020204030204" pitchFamily="34" charset="0"/>
                <a:cs typeface="Calibri" panose="020F0502020204030204" pitchFamily="34" charset="0"/>
              </a:rPr>
              <a:t>Access and travel to site</a:t>
            </a:r>
          </a:p>
          <a:p>
            <a:pPr>
              <a:buFontTx/>
              <a:buChar char="•"/>
              <a:defRPr/>
            </a:pPr>
            <a:r>
              <a:rPr lang="en-GB" sz="3300" dirty="0">
                <a:solidFill>
                  <a:schemeClr val="tx2"/>
                </a:solidFill>
                <a:latin typeface="Calibri" panose="020F0502020204030204" pitchFamily="34" charset="0"/>
                <a:cs typeface="Calibri" panose="020F0502020204030204" pitchFamily="34" charset="0"/>
              </a:rPr>
              <a:t>Hand washing</a:t>
            </a:r>
          </a:p>
          <a:p>
            <a:pPr>
              <a:buFontTx/>
              <a:buChar char="•"/>
              <a:defRPr/>
            </a:pPr>
            <a:r>
              <a:rPr lang="en-GB" sz="3300" dirty="0">
                <a:solidFill>
                  <a:schemeClr val="tx2"/>
                </a:solidFill>
                <a:latin typeface="Calibri" panose="020F0502020204030204" pitchFamily="34" charset="0"/>
                <a:cs typeface="Calibri" panose="020F0502020204030204" pitchFamily="34" charset="0"/>
              </a:rPr>
              <a:t>Toilet facilities</a:t>
            </a:r>
          </a:p>
          <a:p>
            <a:pPr>
              <a:buFontTx/>
              <a:buChar char="•"/>
              <a:defRPr/>
            </a:pPr>
            <a:r>
              <a:rPr lang="en-GB" sz="3300" dirty="0">
                <a:solidFill>
                  <a:schemeClr val="tx2"/>
                </a:solidFill>
                <a:latin typeface="Calibri" panose="020F0502020204030204" pitchFamily="34" charset="0"/>
                <a:cs typeface="Calibri" panose="020F0502020204030204" pitchFamily="34" charset="0"/>
              </a:rPr>
              <a:t>Canteens and eating arrangements</a:t>
            </a:r>
          </a:p>
          <a:p>
            <a:pPr>
              <a:buFontTx/>
              <a:buChar char="•"/>
              <a:defRPr/>
            </a:pPr>
            <a:r>
              <a:rPr lang="en-GB" sz="3300" dirty="0">
                <a:solidFill>
                  <a:schemeClr val="tx2"/>
                </a:solidFill>
                <a:latin typeface="Calibri" panose="020F0502020204030204" pitchFamily="34" charset="0"/>
                <a:cs typeface="Calibri" panose="020F0502020204030204" pitchFamily="34" charset="0"/>
              </a:rPr>
              <a:t>Changing</a:t>
            </a:r>
          </a:p>
          <a:p>
            <a:pPr>
              <a:buFontTx/>
              <a:buChar char="•"/>
              <a:defRPr/>
            </a:pPr>
            <a:r>
              <a:rPr lang="en-GB" sz="3300" dirty="0">
                <a:solidFill>
                  <a:schemeClr val="tx2"/>
                </a:solidFill>
                <a:latin typeface="Calibri" panose="020F0502020204030204" pitchFamily="34" charset="0"/>
                <a:cs typeface="Calibri" panose="020F0502020204030204" pitchFamily="34" charset="0"/>
              </a:rPr>
              <a:t>Avoiding close working</a:t>
            </a:r>
          </a:p>
          <a:p>
            <a:pPr>
              <a:buFontTx/>
              <a:buChar char="•"/>
              <a:defRPr/>
            </a:pPr>
            <a:r>
              <a:rPr lang="en-GB" sz="3300" dirty="0">
                <a:solidFill>
                  <a:schemeClr val="tx2"/>
                </a:solidFill>
                <a:latin typeface="Calibri" panose="020F0502020204030204" pitchFamily="34" charset="0"/>
                <a:cs typeface="Calibri" panose="020F0502020204030204" pitchFamily="34" charset="0"/>
              </a:rPr>
              <a:t>cleaning </a:t>
            </a:r>
          </a:p>
          <a:p>
            <a:pPr>
              <a:buFontTx/>
              <a:buChar char="•"/>
              <a:defRPr/>
            </a:pPr>
            <a:r>
              <a:rPr lang="en-GB" sz="3300" dirty="0">
                <a:solidFill>
                  <a:schemeClr val="tx2"/>
                </a:solidFill>
                <a:latin typeface="Calibri" panose="020F0502020204030204" pitchFamily="34" charset="0"/>
                <a:cs typeface="Calibri" panose="020F0502020204030204" pitchFamily="34" charset="0"/>
              </a:rPr>
              <a:t>If you or someone fall ill</a:t>
            </a:r>
          </a:p>
          <a:p>
            <a:pPr>
              <a:buFontTx/>
              <a:buChar char="•"/>
              <a:defRPr/>
            </a:pPr>
            <a:r>
              <a:rPr lang="en-GB" sz="3300" dirty="0">
                <a:solidFill>
                  <a:schemeClr val="tx2"/>
                </a:solidFill>
                <a:latin typeface="Calibri" panose="020F0502020204030204" pitchFamily="34" charset="0"/>
                <a:cs typeface="Calibri" panose="020F0502020204030204" pitchFamily="34" charset="0"/>
              </a:rPr>
              <a:t>Use of PPE</a:t>
            </a:r>
          </a:p>
          <a:p>
            <a:pPr>
              <a:buFontTx/>
              <a:buChar char="•"/>
              <a:defRPr/>
            </a:pPr>
            <a:r>
              <a:rPr lang="en-GB" sz="3300" dirty="0">
                <a:solidFill>
                  <a:schemeClr val="tx2"/>
                </a:solidFill>
                <a:latin typeface="Calibri" panose="020F0502020204030204" pitchFamily="34" charset="0"/>
                <a:cs typeface="Calibri" panose="020F0502020204030204" pitchFamily="34" charset="0"/>
              </a:rPr>
              <a:t>Company drivers and accessing other sites</a:t>
            </a:r>
          </a:p>
          <a:p>
            <a:pPr>
              <a:buFontTx/>
              <a:buChar char="•"/>
              <a:defRPr/>
            </a:pPr>
            <a:r>
              <a:rPr lang="en-GB" sz="3300" dirty="0">
                <a:solidFill>
                  <a:schemeClr val="tx2"/>
                </a:solidFill>
                <a:latin typeface="Calibri" panose="020F0502020204030204" pitchFamily="34" charset="0"/>
                <a:cs typeface="Calibri" panose="020F0502020204030204" pitchFamily="34" charset="0"/>
              </a:rPr>
              <a:t>Visitors and Contractors</a:t>
            </a:r>
          </a:p>
          <a:p>
            <a:pPr>
              <a:buFontTx/>
              <a:buChar char="•"/>
              <a:defRPr/>
            </a:pPr>
            <a:r>
              <a:rPr lang="en-GB" sz="3300" dirty="0">
                <a:solidFill>
                  <a:schemeClr val="tx2"/>
                </a:solidFill>
                <a:latin typeface="Calibri" panose="020F0502020204030204" pitchFamily="34" charset="0"/>
                <a:cs typeface="Calibri" panose="020F0502020204030204" pitchFamily="34" charset="0"/>
              </a:rPr>
              <a:t>Concerns</a:t>
            </a:r>
          </a:p>
          <a:p>
            <a:pPr lvl="1">
              <a:buClr>
                <a:srgbClr val="61B22E"/>
              </a:buClr>
            </a:pPr>
            <a:endParaRPr lang="en-US" sz="2000" dirty="0">
              <a:solidFill>
                <a:srgbClr val="002A58"/>
              </a:solidFill>
            </a:endParaRPr>
          </a:p>
        </p:txBody>
      </p:sp>
    </p:spTree>
    <p:extLst>
      <p:ext uri="{BB962C8B-B14F-4D97-AF65-F5344CB8AC3E}">
        <p14:creationId xmlns:p14="http://schemas.microsoft.com/office/powerpoint/2010/main" val="103827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Brief	</a:t>
            </a:r>
          </a:p>
        </p:txBody>
      </p:sp>
      <p:sp>
        <p:nvSpPr>
          <p:cNvPr id="5" name="Text Placeholder 29"/>
          <p:cNvSpPr txBox="1">
            <a:spLocks/>
          </p:cNvSpPr>
          <p:nvPr/>
        </p:nvSpPr>
        <p:spPr>
          <a:xfrm>
            <a:off x="360948" y="2411896"/>
            <a:ext cx="8229600" cy="3595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GB" dirty="0">
              <a:cs typeface="Times New Roman" charset="0"/>
            </a:endParaRPr>
          </a:p>
        </p:txBody>
      </p:sp>
      <p:sp>
        <p:nvSpPr>
          <p:cNvPr id="3" name="TextBox 2">
            <a:extLst>
              <a:ext uri="{FF2B5EF4-FFF2-40B4-BE49-F238E27FC236}">
                <a16:creationId xmlns:a16="http://schemas.microsoft.com/office/drawing/2014/main" xmlns="" id="{4E838E6C-A828-4A35-8B84-D3DDBDCF665B}"/>
              </a:ext>
            </a:extLst>
          </p:cNvPr>
          <p:cNvSpPr txBox="1"/>
          <p:nvPr/>
        </p:nvSpPr>
        <p:spPr>
          <a:xfrm>
            <a:off x="231083" y="1543404"/>
            <a:ext cx="8720414" cy="3743332"/>
          </a:xfrm>
          <a:prstGeom prst="rect">
            <a:avLst/>
          </a:prstGeom>
          <a:noFill/>
        </p:spPr>
        <p:txBody>
          <a:bodyPr wrap="square" rtlCol="0">
            <a:spAutoFit/>
          </a:bodyPr>
          <a:lstStyle/>
          <a:p>
            <a:pPr>
              <a:lnSpc>
                <a:spcPct val="107000"/>
              </a:lnSpc>
              <a:spcAft>
                <a:spcPts val="800"/>
              </a:spcAft>
            </a:pPr>
            <a:r>
              <a:rPr lang="en-GB" dirty="0">
                <a:solidFill>
                  <a:schemeClr val="tx2"/>
                </a:solidFill>
              </a:rPr>
              <a:t>The following measures are set out to allow us to continue </a:t>
            </a: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operating during the Coronavirus Covid-19 pandemic. We need to ensure they are understood by all employees to  protect our workforce and minimise the risk of spreading infection. </a:t>
            </a:r>
          </a:p>
          <a:p>
            <a:pPr>
              <a:lnSpc>
                <a:spcPct val="107000"/>
              </a:lnSpc>
              <a:spcAft>
                <a:spcPts val="800"/>
              </a:spcAft>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This guidance is intended to introduce consistent measures on sites of all sizes in line with the Government’s recommendations on social distancing.  </a:t>
            </a:r>
          </a:p>
          <a:p>
            <a:pPr>
              <a:lnSpc>
                <a:spcPct val="107000"/>
              </a:lnSpc>
              <a:spcAft>
                <a:spcPts val="800"/>
              </a:spcAft>
            </a:pPr>
            <a:r>
              <a:rPr lang="en-GB" b="1" dirty="0">
                <a:solidFill>
                  <a:schemeClr val="tx2"/>
                </a:solidFill>
                <a:latin typeface="Calibri" panose="020F0502020204030204" pitchFamily="34" charset="0"/>
                <a:ea typeface="Calibri" panose="020F0502020204030204" pitchFamily="34" charset="0"/>
                <a:cs typeface="Times New Roman" panose="02020603050405020304" pitchFamily="18" charset="0"/>
              </a:rPr>
              <a:t>These are exceptional circumstances and the industry must comply with the latest Government advice on Coronavirus at all times.</a:t>
            </a: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health and safety requirements of any activity must also not be compromised at this time. If an activity cannot be undertaken safely due to a lack of suitably qualified personnel being available or social distancing being implemented, it should not take place.  </a:t>
            </a:r>
          </a:p>
          <a:p>
            <a:endParaRPr lang="en-GB" dirty="0"/>
          </a:p>
        </p:txBody>
      </p:sp>
    </p:spTree>
    <p:extLst>
      <p:ext uri="{BB962C8B-B14F-4D97-AF65-F5344CB8AC3E}">
        <p14:creationId xmlns:p14="http://schemas.microsoft.com/office/powerpoint/2010/main" val="141439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Keeping 2 </a:t>
            </a:r>
            <a:r>
              <a:rPr lang="en-US" sz="3200" b="1" i="1" dirty="0" err="1">
                <a:solidFill>
                  <a:srgbClr val="3191CC"/>
                </a:solidFill>
                <a:latin typeface="+mn-lt"/>
              </a:rPr>
              <a:t>metres</a:t>
            </a:r>
            <a:r>
              <a:rPr lang="en-US" sz="3200" b="1" i="1" dirty="0">
                <a:solidFill>
                  <a:srgbClr val="3191CC"/>
                </a:solidFill>
                <a:latin typeface="+mn-lt"/>
              </a:rPr>
              <a:t>	</a:t>
            </a:r>
          </a:p>
        </p:txBody>
      </p:sp>
      <p:sp>
        <p:nvSpPr>
          <p:cNvPr id="5" name="Text Placeholder 29"/>
          <p:cNvSpPr txBox="1">
            <a:spLocks/>
          </p:cNvSpPr>
          <p:nvPr/>
        </p:nvSpPr>
        <p:spPr>
          <a:xfrm>
            <a:off x="360948" y="2411896"/>
            <a:ext cx="8229600" cy="3595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GB" dirty="0">
              <a:cs typeface="Times New Roman" charset="0"/>
            </a:endParaRPr>
          </a:p>
        </p:txBody>
      </p:sp>
      <p:pic>
        <p:nvPicPr>
          <p:cNvPr id="9" name="Picture 8" descr="A picture containing man, sitting, white, store&#10;&#10;Description automatically generated">
            <a:extLst>
              <a:ext uri="{FF2B5EF4-FFF2-40B4-BE49-F238E27FC236}">
                <a16:creationId xmlns:a16="http://schemas.microsoft.com/office/drawing/2014/main" xmlns="" id="{77C54DB1-8D88-420A-BE68-392CDC0F73A7}"/>
              </a:ext>
            </a:extLst>
          </p:cNvPr>
          <p:cNvPicPr>
            <a:picLocks noChangeAspect="1"/>
          </p:cNvPicPr>
          <p:nvPr/>
        </p:nvPicPr>
        <p:blipFill rotWithShape="1">
          <a:blip r:embed="rId2"/>
          <a:srcRect l="12623" t="8042" b="9611"/>
          <a:stretch/>
        </p:blipFill>
        <p:spPr>
          <a:xfrm>
            <a:off x="1951395" y="921324"/>
            <a:ext cx="5954565" cy="5015352"/>
          </a:xfrm>
          <a:prstGeom prst="rect">
            <a:avLst/>
          </a:prstGeom>
        </p:spPr>
      </p:pic>
      <p:sp>
        <p:nvSpPr>
          <p:cNvPr id="3" name="TextBox 2">
            <a:extLst>
              <a:ext uri="{FF2B5EF4-FFF2-40B4-BE49-F238E27FC236}">
                <a16:creationId xmlns:a16="http://schemas.microsoft.com/office/drawing/2014/main" xmlns="" id="{4E838E6C-A828-4A35-8B84-D3DDBDCF665B}"/>
              </a:ext>
            </a:extLst>
          </p:cNvPr>
          <p:cNvSpPr txBox="1"/>
          <p:nvPr/>
        </p:nvSpPr>
        <p:spPr>
          <a:xfrm>
            <a:off x="1503450" y="3628544"/>
            <a:ext cx="4254343" cy="2450094"/>
          </a:xfrm>
          <a:prstGeom prst="rect">
            <a:avLst/>
          </a:prstGeom>
          <a:solidFill>
            <a:schemeClr val="bg1"/>
          </a:solidFill>
        </p:spPr>
        <p:txBody>
          <a:bodyPr wrap="square" rtlCol="0">
            <a:spAutoFit/>
          </a:bodyPr>
          <a:lstStyle/>
          <a:p>
            <a:pPr>
              <a:lnSpc>
                <a:spcPct val="107000"/>
              </a:lnSpc>
              <a:spcAft>
                <a:spcPts val="800"/>
              </a:spcAft>
            </a:pPr>
            <a:r>
              <a:rPr lang="en-GB" dirty="0">
                <a:solidFill>
                  <a:schemeClr val="tx2"/>
                </a:solidFill>
                <a:latin typeface="Calibri" panose="020F0502020204030204" pitchFamily="34" charset="0"/>
                <a:cs typeface="Calibri" panose="020F0502020204030204" pitchFamily="34" charset="0"/>
              </a:rPr>
              <a:t>These social distancing markers have been designed and introduced to all Company sites. They should be  positioned throughout your place of work, between desks, Machines, walkways and canteens. They are a reminder to keep your distance and also act as a divider to those sat at desks.</a:t>
            </a:r>
            <a:endParaRPr lang="en-GB"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791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Access and travel to site</a:t>
            </a:r>
          </a:p>
        </p:txBody>
      </p:sp>
      <p:sp>
        <p:nvSpPr>
          <p:cNvPr id="5" name="Text Placeholder 29"/>
          <p:cNvSpPr txBox="1">
            <a:spLocks/>
          </p:cNvSpPr>
          <p:nvPr/>
        </p:nvSpPr>
        <p:spPr>
          <a:xfrm>
            <a:off x="360948" y="1696624"/>
            <a:ext cx="8229600" cy="431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61B22E"/>
              </a:buClr>
              <a:buNone/>
            </a:pPr>
            <a:endParaRPr lang="en-US" dirty="0">
              <a:solidFill>
                <a:srgbClr val="002A58"/>
              </a:solidFill>
            </a:endParaRPr>
          </a:p>
          <a:p>
            <a:pPr>
              <a:buNone/>
              <a:defRPr/>
            </a:pPr>
            <a:endParaRPr lang="en-US" sz="2000" dirty="0">
              <a:solidFill>
                <a:srgbClr val="002A58"/>
              </a:solidFill>
            </a:endParaRPr>
          </a:p>
        </p:txBody>
      </p:sp>
      <p:sp>
        <p:nvSpPr>
          <p:cNvPr id="3" name="Rectangle 2">
            <a:extLst>
              <a:ext uri="{FF2B5EF4-FFF2-40B4-BE49-F238E27FC236}">
                <a16:creationId xmlns:a16="http://schemas.microsoft.com/office/drawing/2014/main" xmlns="" id="{5A345CB4-D7AA-48CF-A74E-DFEF5A0693CD}"/>
              </a:ext>
            </a:extLst>
          </p:cNvPr>
          <p:cNvSpPr/>
          <p:nvPr/>
        </p:nvSpPr>
        <p:spPr>
          <a:xfrm>
            <a:off x="553452" y="2030879"/>
            <a:ext cx="8104533" cy="2031325"/>
          </a:xfrm>
          <a:prstGeom prst="rect">
            <a:avLst/>
          </a:prstGeom>
        </p:spPr>
        <p:txBody>
          <a:bodyPr wrap="square">
            <a:spAutoFit/>
          </a:bodyPr>
          <a:lstStyle/>
          <a:p>
            <a:pPr marL="285750" indent="-285750">
              <a:buFont typeface="Arial" panose="020B0604020202020204" pitchFamily="34" charset="0"/>
              <a:buChar char="•"/>
            </a:pPr>
            <a:r>
              <a:rPr lang="en-GB" dirty="0">
                <a:solidFill>
                  <a:schemeClr val="tx2"/>
                </a:solidFill>
              </a:rPr>
              <a:t>Wherever possible workers should travel to site alone using their own transport </a:t>
            </a:r>
          </a:p>
          <a:p>
            <a:pPr marL="285750" indent="-285750">
              <a:buFont typeface="Arial" panose="020B0604020202020204" pitchFamily="34" charset="0"/>
              <a:buChar char="•"/>
            </a:pPr>
            <a:r>
              <a:rPr lang="en-GB" dirty="0">
                <a:solidFill>
                  <a:schemeClr val="tx2"/>
                </a:solidFill>
              </a:rPr>
              <a:t>Avoid public transport were possible.</a:t>
            </a:r>
          </a:p>
          <a:p>
            <a:pPr marL="285750" indent="-285750">
              <a:buFont typeface="Arial" panose="020B0604020202020204" pitchFamily="34" charset="0"/>
              <a:buChar char="•"/>
            </a:pPr>
            <a:r>
              <a:rPr lang="en-GB" dirty="0">
                <a:solidFill>
                  <a:schemeClr val="tx2"/>
                </a:solidFill>
              </a:rPr>
              <a:t>Walk or cycle if you are able to</a:t>
            </a:r>
            <a:endPar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Allow plenty of space (two metres) between people waiting to enter site </a:t>
            </a:r>
          </a:p>
          <a:p>
            <a:pPr marL="285750" indent="-285750">
              <a:buFont typeface="Arial" panose="020B0604020202020204" pitchFamily="34" charset="0"/>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Continue to adhere to social distancing guidelines once in side</a:t>
            </a:r>
          </a:p>
          <a:p>
            <a:pPr marL="285750" indent="-285750">
              <a:buFont typeface="Arial" panose="020B0604020202020204" pitchFamily="34" charset="0"/>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All workers are required to wash or clean their hands before entering or leaving the site  </a:t>
            </a:r>
          </a:p>
        </p:txBody>
      </p:sp>
    </p:spTree>
    <p:extLst>
      <p:ext uri="{BB962C8B-B14F-4D97-AF65-F5344CB8AC3E}">
        <p14:creationId xmlns:p14="http://schemas.microsoft.com/office/powerpoint/2010/main" val="173765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Hand Washing</a:t>
            </a:r>
          </a:p>
        </p:txBody>
      </p:sp>
      <p:sp>
        <p:nvSpPr>
          <p:cNvPr id="5" name="Text Placeholder 29"/>
          <p:cNvSpPr txBox="1">
            <a:spLocks/>
          </p:cNvSpPr>
          <p:nvPr/>
        </p:nvSpPr>
        <p:spPr>
          <a:xfrm>
            <a:off x="360948" y="1696624"/>
            <a:ext cx="8229600" cy="431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800" dirty="0">
                <a:solidFill>
                  <a:schemeClr val="tx2"/>
                </a:solidFill>
                <a:latin typeface="Calibri" panose="020F0502020204030204" pitchFamily="34" charset="0"/>
                <a:cs typeface="Calibri" panose="020F0502020204030204" pitchFamily="34" charset="0"/>
              </a:rPr>
              <a:t>Regular frequent handwashing must be carried out</a:t>
            </a:r>
          </a:p>
          <a:p>
            <a:pPr lvl="0"/>
            <a:r>
              <a:rPr lang="en-GB" sz="1800" dirty="0">
                <a:solidFill>
                  <a:schemeClr val="tx2"/>
                </a:solidFill>
                <a:latin typeface="Calibri" panose="020F0502020204030204" pitchFamily="34" charset="0"/>
                <a:cs typeface="Calibri" panose="020F0502020204030204" pitchFamily="34" charset="0"/>
              </a:rPr>
              <a:t>Signs giving Hand washing techniques are located at wash stations.</a:t>
            </a:r>
          </a:p>
          <a:p>
            <a:pPr lvl="0"/>
            <a:r>
              <a:rPr lang="en-GB" sz="1800" dirty="0">
                <a:solidFill>
                  <a:schemeClr val="tx2"/>
                </a:solidFill>
                <a:latin typeface="Calibri" panose="020F0502020204030204" pitchFamily="34" charset="0"/>
                <a:cs typeface="Calibri" panose="020F0502020204030204" pitchFamily="34" charset="0"/>
              </a:rPr>
              <a:t>Signs giving Hand gel techniques are located at gel points </a:t>
            </a:r>
          </a:p>
          <a:p>
            <a:pPr lvl="0"/>
            <a:r>
              <a:rPr lang="en-GB" sz="1800" dirty="0">
                <a:solidFill>
                  <a:schemeClr val="tx2"/>
                </a:solidFill>
                <a:latin typeface="Calibri" panose="020F0502020204030204" pitchFamily="34" charset="0"/>
                <a:cs typeface="Calibri" panose="020F0502020204030204" pitchFamily="34" charset="0"/>
              </a:rPr>
              <a:t>Additional hand sanitisers have been put in place, where hand washing facilities are unavailable  </a:t>
            </a:r>
          </a:p>
          <a:p>
            <a:pPr lvl="0"/>
            <a:r>
              <a:rPr lang="en-GB" sz="1800" dirty="0">
                <a:solidFill>
                  <a:schemeClr val="tx2"/>
                </a:solidFill>
                <a:latin typeface="Calibri" panose="020F0502020204030204" pitchFamily="34" charset="0"/>
                <a:cs typeface="Calibri" panose="020F0502020204030204" pitchFamily="34" charset="0"/>
              </a:rPr>
              <a:t>Rubbish bins for hand towels with regular removal and disposal</a:t>
            </a:r>
          </a:p>
          <a:p>
            <a:pPr marL="0" indent="0">
              <a:buNone/>
            </a:pPr>
            <a:endParaRPr lang="en-US" dirty="0">
              <a:solidFill>
                <a:srgbClr val="002A58"/>
              </a:solidFill>
            </a:endParaRPr>
          </a:p>
        </p:txBody>
      </p:sp>
    </p:spTree>
    <p:extLst>
      <p:ext uri="{BB962C8B-B14F-4D97-AF65-F5344CB8AC3E}">
        <p14:creationId xmlns:p14="http://schemas.microsoft.com/office/powerpoint/2010/main" val="47209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Toilet facilities</a:t>
            </a:r>
          </a:p>
        </p:txBody>
      </p:sp>
      <p:sp>
        <p:nvSpPr>
          <p:cNvPr id="5" name="Text Placeholder 29"/>
          <p:cNvSpPr txBox="1">
            <a:spLocks/>
          </p:cNvSpPr>
          <p:nvPr/>
        </p:nvSpPr>
        <p:spPr>
          <a:xfrm>
            <a:off x="360948" y="1696624"/>
            <a:ext cx="8229600" cy="431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800" dirty="0">
                <a:solidFill>
                  <a:schemeClr val="tx2"/>
                </a:solidFill>
                <a:latin typeface="Calibri" panose="020F0502020204030204" pitchFamily="34" charset="0"/>
                <a:cs typeface="Calibri" panose="020F0502020204030204" pitchFamily="34" charset="0"/>
              </a:rPr>
              <a:t>Avoid overcrowding in the toilet facilities at any one time</a:t>
            </a:r>
          </a:p>
          <a:p>
            <a:pPr lvl="0"/>
            <a:r>
              <a:rPr lang="en-GB" sz="1800" dirty="0">
                <a:solidFill>
                  <a:schemeClr val="tx2"/>
                </a:solidFill>
                <a:latin typeface="Calibri" panose="020F0502020204030204" pitchFamily="34" charset="0"/>
                <a:cs typeface="Calibri" panose="020F0502020204030204" pitchFamily="34" charset="0"/>
              </a:rPr>
              <a:t>Wash your hands after using the facilities </a:t>
            </a:r>
          </a:p>
          <a:p>
            <a:pPr lvl="0"/>
            <a:r>
              <a:rPr lang="en-GB" sz="1800" dirty="0">
                <a:solidFill>
                  <a:schemeClr val="tx2"/>
                </a:solidFill>
                <a:latin typeface="Calibri" panose="020F0502020204030204" pitchFamily="34" charset="0"/>
                <a:cs typeface="Calibri" panose="020F0502020204030204" pitchFamily="34" charset="0"/>
              </a:rPr>
              <a:t>The use of hand dryers is recommended</a:t>
            </a:r>
          </a:p>
          <a:p>
            <a:pPr lvl="0"/>
            <a:r>
              <a:rPr lang="en-GB" sz="1800" dirty="0">
                <a:solidFill>
                  <a:schemeClr val="tx2"/>
                </a:solidFill>
                <a:latin typeface="Calibri" panose="020F0502020204030204" pitchFamily="34" charset="0"/>
                <a:cs typeface="Calibri" panose="020F0502020204030204" pitchFamily="34" charset="0"/>
              </a:rPr>
              <a:t>Or paper hand towels, disposed of safely in the allocated bins</a:t>
            </a:r>
          </a:p>
          <a:p>
            <a:pPr marL="457200" lvl="1" indent="0">
              <a:buClr>
                <a:srgbClr val="61B22E"/>
              </a:buClr>
              <a:buNone/>
            </a:pPr>
            <a:endParaRPr lang="en-US" dirty="0">
              <a:solidFill>
                <a:srgbClr val="002A58"/>
              </a:solidFill>
            </a:endParaRPr>
          </a:p>
        </p:txBody>
      </p:sp>
    </p:spTree>
    <p:extLst>
      <p:ext uri="{BB962C8B-B14F-4D97-AF65-F5344CB8AC3E}">
        <p14:creationId xmlns:p14="http://schemas.microsoft.com/office/powerpoint/2010/main" val="273831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Canteen and Eating arrangements</a:t>
            </a:r>
          </a:p>
        </p:txBody>
      </p:sp>
      <p:sp>
        <p:nvSpPr>
          <p:cNvPr id="5" name="Text Placeholder 29"/>
          <p:cNvSpPr txBox="1">
            <a:spLocks/>
          </p:cNvSpPr>
          <p:nvPr/>
        </p:nvSpPr>
        <p:spPr>
          <a:xfrm>
            <a:off x="360948" y="1696624"/>
            <a:ext cx="8229600" cy="431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61B22E"/>
              </a:buClr>
              <a:buNone/>
            </a:pPr>
            <a:endParaRPr lang="en-US" dirty="0">
              <a:solidFill>
                <a:srgbClr val="002A58"/>
              </a:solidFill>
            </a:endParaRPr>
          </a:p>
        </p:txBody>
      </p:sp>
      <p:sp>
        <p:nvSpPr>
          <p:cNvPr id="3" name="TextBox 2">
            <a:extLst>
              <a:ext uri="{FF2B5EF4-FFF2-40B4-BE49-F238E27FC236}">
                <a16:creationId xmlns:a16="http://schemas.microsoft.com/office/drawing/2014/main" xmlns="" id="{9241BF72-46AC-45FD-A396-71416E677DE2}"/>
              </a:ext>
            </a:extLst>
          </p:cNvPr>
          <p:cNvSpPr txBox="1"/>
          <p:nvPr/>
        </p:nvSpPr>
        <p:spPr>
          <a:xfrm>
            <a:off x="168445" y="1349918"/>
            <a:ext cx="8422103" cy="4923592"/>
          </a:xfrm>
          <a:prstGeom prst="rect">
            <a:avLst/>
          </a:prstGeom>
          <a:noFill/>
        </p:spPr>
        <p:txBody>
          <a:bodyPr wrap="square" rtlCol="0">
            <a:spAutoFit/>
          </a:bodyPr>
          <a:lstStyle/>
          <a:p>
            <a:pPr>
              <a:lnSpc>
                <a:spcPct val="107000"/>
              </a:lnSpc>
              <a:spcAft>
                <a:spcPts val="800"/>
              </a:spcAft>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There is a requirement for sites to provide a means of heating food and making hot drinks, during these exceptional circumstances we ask you where possible to make arrangements that reduce your use of these items.</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Only one person at a time in the kitchen if social distancing rules cannot be met </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Ceasing of making colleagues drinks </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Break times staggered to reduce congestion and contact at all times </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Hand washing by all workers before and after eating.</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You are kindly asked to bring pre-prepared meals and refillable drinks bottles from home  </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Sit 2 metres apart from each other whilst eating and avoid all contact</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Not using communal eating utensils, cups etc. Consider environmentally friendly disposable items if possible. </a:t>
            </a:r>
          </a:p>
          <a:p>
            <a:pPr marL="342900" lvl="0" indent="-342900">
              <a:lnSpc>
                <a:spcPct val="107000"/>
              </a:lnSpc>
              <a:spcAft>
                <a:spcPts val="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Tables should be cleaned after your use,  All rubbish should be put straight in the bin and not left for someone else to clear up</a:t>
            </a:r>
          </a:p>
          <a:p>
            <a:pPr marL="342900" lvl="0" indent="-342900">
              <a:lnSpc>
                <a:spcPct val="107000"/>
              </a:lnSpc>
              <a:spcAft>
                <a:spcPts val="0"/>
              </a:spcAft>
              <a:buFont typeface="Symbol" panose="05050102010706020507" pitchFamily="18" charset="2"/>
              <a:buChar char=""/>
            </a:pPr>
            <a:r>
              <a:rPr lang="en-GB" dirty="0">
                <a:solidFill>
                  <a:schemeClr val="tx2"/>
                </a:solidFill>
              </a:rPr>
              <a:t>Where vending machines are in site, alcohol wipes are provided to ensure the touchpads can be cleaned after use</a:t>
            </a:r>
            <a:endPar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10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83" y="24355"/>
            <a:ext cx="7886700" cy="1325563"/>
          </a:xfrm>
        </p:spPr>
        <p:txBody>
          <a:bodyPr>
            <a:normAutofit/>
          </a:bodyPr>
          <a:lstStyle/>
          <a:p>
            <a:r>
              <a:rPr lang="en-US" sz="3200" b="1" i="1" dirty="0">
                <a:solidFill>
                  <a:srgbClr val="3191CC"/>
                </a:solidFill>
                <a:latin typeface="+mn-lt"/>
              </a:rPr>
              <a:t>Changing</a:t>
            </a:r>
          </a:p>
        </p:txBody>
      </p:sp>
      <p:sp>
        <p:nvSpPr>
          <p:cNvPr id="5" name="Text Placeholder 29"/>
          <p:cNvSpPr txBox="1">
            <a:spLocks/>
          </p:cNvSpPr>
          <p:nvPr/>
        </p:nvSpPr>
        <p:spPr>
          <a:xfrm>
            <a:off x="360948" y="1696624"/>
            <a:ext cx="8229600" cy="431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1800" dirty="0">
                <a:solidFill>
                  <a:schemeClr val="tx2"/>
                </a:solidFill>
                <a:latin typeface="Calibri" panose="020F0502020204030204" pitchFamily="34" charset="0"/>
                <a:cs typeface="Calibri" panose="020F0502020204030204" pitchFamily="34" charset="0"/>
              </a:rPr>
              <a:t>Should you need to change on site </a:t>
            </a:r>
          </a:p>
          <a:p>
            <a:pPr lvl="0"/>
            <a:r>
              <a:rPr lang="en-GB" sz="1800" dirty="0">
                <a:solidFill>
                  <a:schemeClr val="tx2"/>
                </a:solidFill>
                <a:latin typeface="Calibri" panose="020F0502020204030204" pitchFamily="34" charset="0"/>
                <a:cs typeface="Calibri" panose="020F0502020204030204" pitchFamily="34" charset="0"/>
              </a:rPr>
              <a:t>Discuss with your manager a staggered start and finish time to reduce congestion and contact at all times </a:t>
            </a:r>
          </a:p>
          <a:p>
            <a:pPr lvl="0"/>
            <a:r>
              <a:rPr lang="en-GB" sz="1800" dirty="0">
                <a:solidFill>
                  <a:schemeClr val="tx2"/>
                </a:solidFill>
                <a:latin typeface="Calibri" panose="020F0502020204030204" pitchFamily="34" charset="0"/>
                <a:cs typeface="Calibri" panose="020F0502020204030204" pitchFamily="34" charset="0"/>
              </a:rPr>
              <a:t>Ensure you tidy up after yourself, do not leave this to others.  </a:t>
            </a:r>
          </a:p>
          <a:p>
            <a:pPr lvl="0"/>
            <a:r>
              <a:rPr lang="en-GB" sz="1800" dirty="0">
                <a:solidFill>
                  <a:schemeClr val="tx2"/>
                </a:solidFill>
                <a:latin typeface="Calibri" panose="020F0502020204030204" pitchFamily="34" charset="0"/>
                <a:cs typeface="Calibri" panose="020F0502020204030204" pitchFamily="34" charset="0"/>
              </a:rPr>
              <a:t>Should you need to wipe down any surfaces this should be done with alcohol wipes</a:t>
            </a:r>
          </a:p>
          <a:p>
            <a:pPr lvl="0"/>
            <a:r>
              <a:rPr lang="en-GB" sz="1800" dirty="0">
                <a:solidFill>
                  <a:schemeClr val="tx2"/>
                </a:solidFill>
                <a:latin typeface="Calibri" panose="020F0502020204030204" pitchFamily="34" charset="0"/>
                <a:cs typeface="Calibri" panose="020F0502020204030204" pitchFamily="34" charset="0"/>
              </a:rPr>
              <a:t>Suitable and sufficient rubbish bins are located in these areas with regular removal and disposal. </a:t>
            </a:r>
          </a:p>
        </p:txBody>
      </p:sp>
    </p:spTree>
    <p:extLst>
      <p:ext uri="{BB962C8B-B14F-4D97-AF65-F5344CB8AC3E}">
        <p14:creationId xmlns:p14="http://schemas.microsoft.com/office/powerpoint/2010/main" val="292648000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34342"/>
      </a:dk2>
      <a:lt2>
        <a:srgbClr val="CDD7D9"/>
      </a:lt2>
      <a:accent1>
        <a:srgbClr val="18195F"/>
      </a:accent1>
      <a:accent2>
        <a:srgbClr val="F96A1B"/>
      </a:accent2>
      <a:accent3>
        <a:srgbClr val="041890"/>
      </a:accent3>
      <a:accent4>
        <a:srgbClr val="429B2C"/>
      </a:accent4>
      <a:accent5>
        <a:srgbClr val="2B6516"/>
      </a:accent5>
      <a:accent6>
        <a:srgbClr val="40B4BA"/>
      </a:accent6>
      <a:hlink>
        <a:srgbClr val="6EAF25"/>
      </a:hlink>
      <a:folHlink>
        <a:srgbClr val="96969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8746</TotalTime>
  <Words>1387</Words>
  <Application>Microsoft Macintosh PowerPoint</Application>
  <PresentationFormat>On-screen Show (4:3)</PresentationFormat>
  <Paragraphs>127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Symbol</vt:lpstr>
      <vt:lpstr>Times New Roman</vt:lpstr>
      <vt:lpstr>Office Theme</vt:lpstr>
      <vt:lpstr>Returning to work  Covid-19 Induction</vt:lpstr>
      <vt:lpstr>Induction</vt:lpstr>
      <vt:lpstr>Brief </vt:lpstr>
      <vt:lpstr>Keeping 2 metres </vt:lpstr>
      <vt:lpstr>Access and travel to site</vt:lpstr>
      <vt:lpstr>Hand Washing</vt:lpstr>
      <vt:lpstr>Toilet facilities</vt:lpstr>
      <vt:lpstr>Canteen and Eating arrangements</vt:lpstr>
      <vt:lpstr>Changing</vt:lpstr>
      <vt:lpstr>PowerPoint Presentation</vt:lpstr>
      <vt:lpstr>PowerPoint Presentation</vt:lpstr>
      <vt:lpstr>If you or someone falls ill</vt:lpstr>
      <vt:lpstr>Use of PPE</vt:lpstr>
      <vt:lpstr>Company drivers and accessing other sites</vt:lpstr>
      <vt:lpstr>Visitors and contractors</vt:lpstr>
      <vt:lpstr>Concerns </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dc:title>
  <dc:creator>Barry Strachan</dc:creator>
  <cp:lastModifiedBy>Microsoft Office User</cp:lastModifiedBy>
  <cp:revision>75</cp:revision>
  <dcterms:created xsi:type="dcterms:W3CDTF">2018-10-04T09:58:31Z</dcterms:created>
  <dcterms:modified xsi:type="dcterms:W3CDTF">2020-05-22T09:12:46Z</dcterms:modified>
</cp:coreProperties>
</file>