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84" r:id="rId4"/>
    <p:sldId id="267" r:id="rId5"/>
    <p:sldId id="285" r:id="rId6"/>
    <p:sldId id="291" r:id="rId7"/>
    <p:sldId id="286" r:id="rId8"/>
    <p:sldId id="292" r:id="rId9"/>
    <p:sldId id="287" r:id="rId10"/>
    <p:sldId id="288" r:id="rId11"/>
    <p:sldId id="289" r:id="rId12"/>
    <p:sldId id="290" r:id="rId13"/>
    <p:sldId id="28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6"/>
  </p:normalViewPr>
  <p:slideViewPr>
    <p:cSldViewPr snapToGrid="0" snapToObjects="1">
      <p:cViewPr varScale="1">
        <p:scale>
          <a:sx n="108" d="100"/>
          <a:sy n="108" d="100"/>
        </p:scale>
        <p:origin x="7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598DC-ABE4-274A-8509-D2B6545E6CD0}" type="datetimeFigureOut">
              <a:rPr lang="en-US" smtClean="0"/>
              <a:t>5/19/20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51CF4-C6F2-3542-953D-AFAEE79E6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61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51CF4-C6F2-3542-953D-AFAEE79E6C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2434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51CF4-C6F2-3542-953D-AFAEE79E6C4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8121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51CF4-C6F2-3542-953D-AFAEE79E6C4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775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51CF4-C6F2-3542-953D-AFAEE79E6C4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428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51CF4-C6F2-3542-953D-AFAEE79E6C4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842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51CF4-C6F2-3542-953D-AFAEE79E6C4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59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51CF4-C6F2-3542-953D-AFAEE79E6C4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53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51CF4-C6F2-3542-953D-AFAEE79E6C4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64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51CF4-C6F2-3542-953D-AFAEE79E6C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46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51CF4-C6F2-3542-953D-AFAEE79E6C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344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51CF4-C6F2-3542-953D-AFAEE79E6C4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609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51CF4-C6F2-3542-953D-AFAEE79E6C4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182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51CF4-C6F2-3542-953D-AFAEE79E6C4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61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6739D-D2D0-234E-B275-741E1D91D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7FE0A0-6EF6-F941-829A-8772E6DA1D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9EBF2-739C-7541-A6A7-1B98AF2CA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0CE3-2D2B-564B-B0FA-4C81C60EB12E}" type="datetimeFigureOut">
              <a:rPr lang="en-US" smtClean="0"/>
              <a:t>5/19/20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C0C63-5EB2-114B-B611-F6157E7C7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11923-2E02-3F45-B773-4CB567320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B3E4-9C6F-AC41-8B9D-088A359E9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0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0135-D135-6F4C-94FE-D10DCE69D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E9932D-3C73-6141-8F9F-D33CCAF94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5BF21-ABB5-F647-92AF-16DE33ED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0CE3-2D2B-564B-B0FA-4C81C60EB12E}" type="datetimeFigureOut">
              <a:rPr lang="en-US" smtClean="0"/>
              <a:t>5/19/20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74B4F-1DE3-A046-B233-56B1A85C3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7A55E-0A85-C245-9A18-E2D12CBFC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B3E4-9C6F-AC41-8B9D-088A359E9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4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F16C05-C252-5B4C-967F-02F92EB047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345EEC-EA27-384B-BA24-F75D60E0C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B63A6-84DD-894E-B739-CC7BC4E18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0CE3-2D2B-564B-B0FA-4C81C60EB12E}" type="datetimeFigureOut">
              <a:rPr lang="en-US" smtClean="0"/>
              <a:t>5/19/20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5EF9-359D-994C-BB9C-90EC1ED65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89834-2A3A-3F4C-828C-DAA87E7DF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B3E4-9C6F-AC41-8B9D-088A359E9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82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65D6B-B799-4C4C-990F-BE04A1DC2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30F16-A672-4148-AD75-6CCE9CE82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91B03-DF62-5048-B80A-CDEB26EAC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0CE3-2D2B-564B-B0FA-4C81C60EB12E}" type="datetimeFigureOut">
              <a:rPr lang="en-US" smtClean="0"/>
              <a:t>5/19/20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42C5C-A816-844D-8BD8-36FF17F8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7C06B-98F1-3342-94AF-12480C80D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B3E4-9C6F-AC41-8B9D-088A359E9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6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056FD-7F69-A142-A7CB-832D198AC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002563-6F6E-3A42-B28B-617B042BD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9452C-271D-0349-9BD1-B52A41E8D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0CE3-2D2B-564B-B0FA-4C81C60EB12E}" type="datetimeFigureOut">
              <a:rPr lang="en-US" smtClean="0"/>
              <a:t>5/19/20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3EA0F-2323-5F49-97E3-E6674E95B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77C7E-C919-2F48-9D84-AB4E71319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B3E4-9C6F-AC41-8B9D-088A359E9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71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D49C5-2F38-5249-B899-EF7B15E41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1C3BD-7C15-8544-A711-AFE9A85803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F78675-EF5D-6E4C-831C-BD8C78634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A0767-BCCE-0C45-9A6E-A9F88B54B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0CE3-2D2B-564B-B0FA-4C81C60EB12E}" type="datetimeFigureOut">
              <a:rPr lang="en-US" smtClean="0"/>
              <a:t>5/19/20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9FDA63-5410-CC45-A65A-78BFED7EA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F65514-AEA1-5741-8793-76ABFE0A9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B3E4-9C6F-AC41-8B9D-088A359E9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98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E2A71-B917-B345-8323-2F267EBBA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7B9068-6885-844A-A887-7B2BBAD92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7DEE10-AB0E-6B47-957C-95D54143C1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E03BB5-C7B0-D14A-A7DC-B309ED2B69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DBC976-873B-DB4A-BF8B-375781DF09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613B2C-B91F-EB4C-9F0E-C336C5DA7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0CE3-2D2B-564B-B0FA-4C81C60EB12E}" type="datetimeFigureOut">
              <a:rPr lang="en-US" smtClean="0"/>
              <a:t>5/19/20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FCDB3D-6E3A-1D4C-BCF6-AEF6E4B1D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F870DF-42A9-034C-BBE2-F2B4FEB55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B3E4-9C6F-AC41-8B9D-088A359E9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39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1113E-6592-6841-BDBC-8A5BC232C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96D8BC-0A46-1847-AC45-4682D2A52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0CE3-2D2B-564B-B0FA-4C81C60EB12E}" type="datetimeFigureOut">
              <a:rPr lang="en-US" smtClean="0"/>
              <a:t>5/19/20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EF9E60-7480-1248-8A6B-E9623A639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555C9B-BFAF-CE4B-9331-120A24069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B3E4-9C6F-AC41-8B9D-088A359E9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97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7C145C-520E-DA41-9A21-8D6237DCB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0CE3-2D2B-564B-B0FA-4C81C60EB12E}" type="datetimeFigureOut">
              <a:rPr lang="en-US" smtClean="0"/>
              <a:t>5/19/20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3C4BBF-A8A2-E44E-961E-682F43A5A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0A7CC-BFA4-2B43-AE16-F429D750D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B3E4-9C6F-AC41-8B9D-088A359E9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2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314D9-89A0-FD4A-8BF4-76F81D235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5BB99-BAFD-B841-AC00-DBB94D1C6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E3B08A-8883-CD40-BDCE-E741895141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4D3DBF-A705-8644-949B-D0F97209D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0CE3-2D2B-564B-B0FA-4C81C60EB12E}" type="datetimeFigureOut">
              <a:rPr lang="en-US" smtClean="0"/>
              <a:t>5/19/20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781701-A01D-2248-B6F9-3AB3553AD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E10604-130A-B041-8C3D-70D8F3CC3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B3E4-9C6F-AC41-8B9D-088A359E9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84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1DA7E-095E-6842-B077-C6984440D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423291-E8CD-FA43-A227-45F18E9CF0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BA3E83-82D0-9D4C-A21D-D7141FDFF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BEDA0F-9E61-514B-8F42-37B17EC10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0CE3-2D2B-564B-B0FA-4C81C60EB12E}" type="datetimeFigureOut">
              <a:rPr lang="en-US" smtClean="0"/>
              <a:t>5/19/20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54E071-4204-8C4A-BC1C-AF80BCB70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73D12D-41AA-5A47-A5F4-94EDDD5C9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B3E4-9C6F-AC41-8B9D-088A359E9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1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26C2CC-289F-4646-8026-98EBAFE65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FBB3A6-3C49-6A4D-B6ED-9FAB15275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89A75-82C0-2D49-9268-62E77FE8D2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F0CE3-2D2B-564B-B0FA-4C81C60EB12E}" type="datetimeFigureOut">
              <a:rPr lang="en-US" smtClean="0"/>
              <a:t>5/19/20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CEB25-1255-CA47-B692-5CDDA65AB4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EDC59-BA0E-964C-BCC4-87C1312C86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0B3E4-9C6F-AC41-8B9D-088A359E9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17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calculate-your-redundancy-pay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www.youtube.com/watch?v=iPeJwdzZqEc&amp;t=187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D-9KJEhZR8&amp;t=95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youtube.com/watch?v=dkk81JCfsh0&amp;t=81s" TargetMode="External"/><Relationship Id="rId4" Type="http://schemas.openxmlformats.org/officeDocument/2006/relationships/hyperlink" Target="https://www.youtube.com/watch?v=qD-9KJEhZR8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465E2-BDF4-7940-8D7A-AAB70C5CA3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manage redundancies effectively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0EEE56-F0E0-2748-A919-0C1A64D3AE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Alistair Booth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074A42-BE52-994A-BF70-54BC1D8D7D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2015" y="5655808"/>
            <a:ext cx="4041998" cy="78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266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B0F011-460C-E746-96A4-E04DFD8D7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Suitable Alternative Employment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6B37A-98D5-BB4E-9AAF-B4F62646B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1"/>
            <a:ext cx="6848715" cy="4383181"/>
          </a:xfrm>
        </p:spPr>
        <p:txBody>
          <a:bodyPr anchor="ctr">
            <a:norm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Explore other roles</a:t>
            </a:r>
          </a:p>
          <a:p>
            <a:r>
              <a:rPr lang="en-US" sz="2000" dirty="0"/>
              <a:t>4-week trial period if identified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5A9D5B-DFBB-D140-8D31-0AAB22989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7057" y="5155451"/>
            <a:ext cx="6894236" cy="132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449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B0F011-460C-E746-96A4-E04DFD8D7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Time off to look for alternative employment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6B37A-98D5-BB4E-9AAF-B4F62646B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1"/>
            <a:ext cx="6848715" cy="4383181"/>
          </a:xfrm>
        </p:spPr>
        <p:txBody>
          <a:bodyPr anchor="ctr">
            <a:norm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Reasonable time off if notice given on redundancy</a:t>
            </a:r>
          </a:p>
          <a:p>
            <a:r>
              <a:rPr lang="en-US" sz="2000" dirty="0"/>
              <a:t>No requirement during consultation period </a:t>
            </a:r>
          </a:p>
          <a:p>
            <a:r>
              <a:rPr lang="en-US" sz="2000" dirty="0"/>
              <a:t>Offer outplacement support for those made redundant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5A9D5B-DFBB-D140-8D31-0AAB22989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7057" y="5155451"/>
            <a:ext cx="6894236" cy="132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066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B0F011-460C-E746-96A4-E04DFD8D7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Redundancy Pay and Notice Pay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6B37A-98D5-BB4E-9AAF-B4F62646B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1"/>
            <a:ext cx="6848715" cy="4383181"/>
          </a:xfrm>
        </p:spPr>
        <p:txBody>
          <a:bodyPr anchor="ctr">
            <a:normAutofit fontScale="70000" lnSpcReduction="20000"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Tax free redundancy payment up to £30,000</a:t>
            </a:r>
          </a:p>
          <a:p>
            <a:r>
              <a:rPr lang="en-GB" sz="2000" dirty="0">
                <a:hlinkClick r:id="rId3"/>
              </a:rPr>
              <a:t>https://www.gov.uk/calculate-your-redundancy-pay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Notice pay (subject to tax and NI deductions)</a:t>
            </a:r>
          </a:p>
          <a:p>
            <a:r>
              <a:rPr lang="en-US" sz="2000" dirty="0"/>
              <a:t>Notice - 1 week for every year of service, up to 12 weeks</a:t>
            </a:r>
          </a:p>
          <a:p>
            <a:r>
              <a:rPr lang="en-US" sz="2000" dirty="0"/>
              <a:t>PILON or serve notice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Notice served during period of furlough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GB" sz="2000" dirty="0">
                <a:hlinkClick r:id="rId4"/>
              </a:rPr>
              <a:t>https://www.youtube.com/watch?v=iPeJwdzZqEc&amp;t=187s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5A9D5B-DFBB-D140-8D31-0AAB22989E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7057" y="5155451"/>
            <a:ext cx="6894236" cy="132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133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B0F011-460C-E746-96A4-E04DFD8D7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Q&amp;A and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6B37A-98D5-BB4E-9AAF-B4F62646B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-1"/>
            <a:ext cx="6848715" cy="366932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b="1" dirty="0"/>
              <a:t> 		 </a:t>
            </a:r>
          </a:p>
          <a:p>
            <a:pPr marL="0" indent="0">
              <a:buNone/>
            </a:pPr>
            <a:endParaRPr lang="en-US" sz="2000" b="1" dirty="0"/>
          </a:p>
          <a:p>
            <a:endParaRPr lang="en-US" sz="2000" dirty="0"/>
          </a:p>
          <a:p>
            <a:endParaRPr lang="en-US" sz="20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4500" dirty="0"/>
          </a:p>
          <a:p>
            <a:endParaRPr lang="en-US" sz="4500" dirty="0"/>
          </a:p>
          <a:p>
            <a:pPr marL="0" indent="0">
              <a:buNone/>
            </a:pPr>
            <a:endParaRPr lang="en-US" sz="4500" dirty="0"/>
          </a:p>
          <a:p>
            <a:pPr marL="0" indent="0">
              <a:buNone/>
            </a:pPr>
            <a:endParaRPr lang="en-US" sz="4500" dirty="0"/>
          </a:p>
          <a:p>
            <a:endParaRPr lang="en-US" sz="45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8BEBF5-54AF-D242-A1A0-88C9B4DDA6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4300" y="1917142"/>
            <a:ext cx="5098562" cy="3059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469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B0F011-460C-E746-96A4-E04DFD8D7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Welcome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6B37A-98D5-BB4E-9AAF-B4F62646B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2484884"/>
          </a:xfrm>
        </p:spPr>
        <p:txBody>
          <a:bodyPr anchor="ctr">
            <a:normAutofit/>
          </a:bodyPr>
          <a:lstStyle/>
          <a:p>
            <a:r>
              <a:rPr lang="en-US" sz="2400" dirty="0"/>
              <a:t>Introductions</a:t>
            </a:r>
          </a:p>
          <a:p>
            <a:r>
              <a:rPr lang="en-US" sz="2400" dirty="0"/>
              <a:t>Key Objectives for today</a:t>
            </a:r>
          </a:p>
          <a:p>
            <a:pPr marL="0" indent="0">
              <a:buNone/>
            </a:pPr>
            <a:endParaRPr lang="en-US" sz="1300" dirty="0"/>
          </a:p>
          <a:p>
            <a:pPr marL="0" indent="0">
              <a:buNone/>
            </a:pPr>
            <a:endParaRPr lang="en-US" sz="13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C228CB-4E68-4B4C-A1C4-6897831433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4297" y="4027295"/>
            <a:ext cx="6894236" cy="132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628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B0F011-460C-E746-96A4-E04DFD8D7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6B37A-98D5-BB4E-9AAF-B4F62646B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3789414"/>
          </a:xfrm>
        </p:spPr>
        <p:txBody>
          <a:bodyPr anchor="ctr">
            <a:normAutofit/>
          </a:bodyPr>
          <a:lstStyle/>
          <a:p>
            <a:endParaRPr lang="en-US" sz="2400" dirty="0"/>
          </a:p>
          <a:p>
            <a:r>
              <a:rPr lang="en-US" sz="2400" dirty="0"/>
              <a:t>Meaning of Redundancy</a:t>
            </a:r>
          </a:p>
          <a:p>
            <a:r>
              <a:rPr lang="en-US" sz="2400" dirty="0"/>
              <a:t>Consultation Process</a:t>
            </a:r>
          </a:p>
          <a:p>
            <a:r>
              <a:rPr lang="en-US" sz="2400" dirty="0"/>
              <a:t>The Selection Process</a:t>
            </a:r>
          </a:p>
          <a:p>
            <a:r>
              <a:rPr lang="en-US" sz="2400" dirty="0"/>
              <a:t>Suitable Alternative Employment</a:t>
            </a:r>
          </a:p>
          <a:p>
            <a:r>
              <a:rPr lang="en-US" sz="2400" dirty="0"/>
              <a:t>Time off to look for alternative employment</a:t>
            </a:r>
          </a:p>
          <a:p>
            <a:r>
              <a:rPr lang="en-US" sz="2400" dirty="0"/>
              <a:t>Redundancy Pay and Notice Pay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1300" dirty="0"/>
          </a:p>
          <a:p>
            <a:pPr marL="0" indent="0">
              <a:buNone/>
            </a:pPr>
            <a:endParaRPr lang="en-US" sz="13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C228CB-4E68-4B4C-A1C4-6897831433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4297" y="5012947"/>
            <a:ext cx="6894236" cy="132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399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B0F011-460C-E746-96A4-E04DFD8D7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Meaning of Redundancy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6B37A-98D5-BB4E-9AAF-B4F62646B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1"/>
            <a:ext cx="6848715" cy="4300053"/>
          </a:xfrm>
        </p:spPr>
        <p:txBody>
          <a:bodyPr anchor="ctr">
            <a:normAutofit lnSpcReduction="10000"/>
          </a:bodyPr>
          <a:lstStyle/>
          <a:p>
            <a:endParaRPr lang="en-US" sz="2000" dirty="0"/>
          </a:p>
          <a:p>
            <a:r>
              <a:rPr lang="en-US" sz="2000" dirty="0"/>
              <a:t>The closure of a business</a:t>
            </a:r>
          </a:p>
          <a:p>
            <a:r>
              <a:rPr lang="en-US" sz="2000" dirty="0"/>
              <a:t>The closure of a particular workplace</a:t>
            </a:r>
          </a:p>
          <a:p>
            <a:r>
              <a:rPr lang="en-US" sz="2000" dirty="0"/>
              <a:t>A diminished need for employees to carry out work of a particular kind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In this instance, we are demonstrating a diminished need due to a reduction in work.</a:t>
            </a:r>
          </a:p>
          <a:p>
            <a:pPr marL="0" indent="0">
              <a:buNone/>
            </a:pPr>
            <a:r>
              <a:rPr lang="en-US" sz="2000" dirty="0"/>
              <a:t>You require fewer employees to do the same amount of work</a:t>
            </a:r>
          </a:p>
          <a:p>
            <a:pPr marL="0" indent="0">
              <a:buNone/>
            </a:pPr>
            <a:r>
              <a:rPr lang="en-US" sz="2000" dirty="0"/>
              <a:t>There is less work available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You’ve already identified the roles where there is less work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5A9D5B-DFBB-D140-8D31-0AAB22989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7057" y="5155451"/>
            <a:ext cx="6894236" cy="132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071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B0F011-460C-E746-96A4-E04DFD8D7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Consultation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6B37A-98D5-BB4E-9AAF-B4F62646B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1"/>
            <a:ext cx="6848715" cy="4383181"/>
          </a:xfrm>
        </p:spPr>
        <p:txBody>
          <a:bodyPr anchor="ctr">
            <a:normAutofit fontScale="70000" lnSpcReduction="20000"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Establish “pools”</a:t>
            </a:r>
          </a:p>
          <a:p>
            <a:r>
              <a:rPr lang="en-US" sz="2000" dirty="0"/>
              <a:t>Initial meeting with employees at risk </a:t>
            </a:r>
          </a:p>
          <a:p>
            <a:r>
              <a:rPr lang="en-US" sz="2000" dirty="0"/>
              <a:t>Employees ”At Risk” should be issued with a letter</a:t>
            </a:r>
          </a:p>
          <a:p>
            <a:r>
              <a:rPr lang="en-US" sz="2000" dirty="0"/>
              <a:t>Invite to a 1-1 consultation meeting (as less than 20 proposed redundancies)</a:t>
            </a:r>
          </a:p>
          <a:p>
            <a:r>
              <a:rPr lang="en-US" sz="2000" dirty="0"/>
              <a:t>No fixed time period (for 20 or more redundancies must consult for at least 30 days)</a:t>
            </a:r>
          </a:p>
          <a:p>
            <a:r>
              <a:rPr lang="en-US" sz="2000" dirty="0"/>
              <a:t>Our advice is to hold at least 2 consultation meetings</a:t>
            </a:r>
          </a:p>
          <a:p>
            <a:r>
              <a:rPr lang="en-US" sz="2000" dirty="0"/>
              <a:t>Demonstrate meaningful consultation</a:t>
            </a:r>
          </a:p>
          <a:p>
            <a:r>
              <a:rPr lang="en-US" sz="2000" dirty="0"/>
              <a:t>Explain the business case/listen to employee views</a:t>
            </a:r>
          </a:p>
          <a:p>
            <a:r>
              <a:rPr lang="en-US" sz="2000" dirty="0"/>
              <a:t>Identify any alternatives to redundancy – reduced hours, other roles, reduced pay </a:t>
            </a:r>
            <a:r>
              <a:rPr lang="en-US" sz="2000" dirty="0" err="1"/>
              <a:t>etc</a:t>
            </a:r>
            <a:endParaRPr lang="en-US" sz="2000" dirty="0"/>
          </a:p>
          <a:p>
            <a:r>
              <a:rPr lang="en-US" sz="2000" dirty="0"/>
              <a:t>Not obliged to agree to any alternatives suggested by employee</a:t>
            </a:r>
          </a:p>
          <a:p>
            <a:r>
              <a:rPr lang="en-US" sz="2000" dirty="0"/>
              <a:t>Volunteers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5A9D5B-DFBB-D140-8D31-0AAB22989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7057" y="5155451"/>
            <a:ext cx="6894236" cy="132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514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B0F011-460C-E746-96A4-E04DFD8D7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Consultation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6B37A-98D5-BB4E-9AAF-B4F62646B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1"/>
            <a:ext cx="6848715" cy="4383181"/>
          </a:xfrm>
        </p:spPr>
        <p:txBody>
          <a:bodyPr anchor="ctr">
            <a:norm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GB" sz="2000" dirty="0">
                <a:hlinkClick r:id="rId3"/>
              </a:rPr>
              <a:t>https://www.youtube.com/watch?v=qD-9KJEhZR8&amp;t=95s</a:t>
            </a:r>
            <a:endParaRPr lang="en-GB" sz="2000" dirty="0"/>
          </a:p>
          <a:p>
            <a:endParaRPr lang="en-GB" sz="2000" dirty="0"/>
          </a:p>
          <a:p>
            <a:r>
              <a:rPr lang="en-GB" sz="2000" dirty="0">
                <a:hlinkClick r:id="rId4"/>
              </a:rPr>
              <a:t>https://www.youtube.com/watch?v=qD-9KJEhZR8</a:t>
            </a:r>
            <a:endParaRPr lang="en-GB" sz="2000" dirty="0"/>
          </a:p>
          <a:p>
            <a:endParaRPr lang="en-GB" sz="2000" dirty="0"/>
          </a:p>
          <a:p>
            <a:r>
              <a:rPr lang="en-GB" sz="2000" dirty="0">
                <a:hlinkClick r:id="rId5"/>
              </a:rPr>
              <a:t>https://www.youtube.com/watch?v=dkk81JCfsh0&amp;t=81s</a:t>
            </a: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5A9D5B-DFBB-D140-8D31-0AAB22989E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77057" y="5155451"/>
            <a:ext cx="6894236" cy="132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915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B0F011-460C-E746-96A4-E04DFD8D7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The Selection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6B37A-98D5-BB4E-9AAF-B4F62646B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1"/>
            <a:ext cx="6848715" cy="4383181"/>
          </a:xfrm>
        </p:spPr>
        <p:txBody>
          <a:bodyPr anchor="ctr">
            <a:normAutofit fontScale="25000" lnSpcReduction="20000"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4900" dirty="0"/>
              <a:t>Where only 1 person performs the role being redundant, no selection process is required (consultation must still take place)</a:t>
            </a:r>
          </a:p>
          <a:p>
            <a:r>
              <a:rPr lang="en-US" sz="4900" dirty="0"/>
              <a:t>Where more than 1 person performs the role, a “pool” is identified</a:t>
            </a:r>
          </a:p>
          <a:p>
            <a:r>
              <a:rPr lang="en-US" sz="4900" dirty="0"/>
              <a:t>Selection criteria must be fair and objective</a:t>
            </a:r>
          </a:p>
          <a:p>
            <a:endParaRPr lang="en-US" sz="3300" dirty="0"/>
          </a:p>
          <a:p>
            <a:r>
              <a:rPr lang="en-US" sz="3300" dirty="0"/>
              <a:t>Examples of selection criteria:</a:t>
            </a:r>
          </a:p>
          <a:p>
            <a:endParaRPr lang="en-US" sz="3300" dirty="0"/>
          </a:p>
          <a:p>
            <a:pPr>
              <a:buFontTx/>
              <a:buChar char="-"/>
            </a:pPr>
            <a:r>
              <a:rPr lang="en-US" sz="3300" dirty="0"/>
              <a:t>Skills and Knowledge</a:t>
            </a:r>
          </a:p>
          <a:p>
            <a:pPr>
              <a:buFontTx/>
              <a:buChar char="-"/>
            </a:pPr>
            <a:r>
              <a:rPr lang="en-US" sz="3300" dirty="0"/>
              <a:t>Qualifications</a:t>
            </a:r>
          </a:p>
          <a:p>
            <a:pPr>
              <a:buFontTx/>
              <a:buChar char="-"/>
            </a:pPr>
            <a:r>
              <a:rPr lang="en-US" sz="3300" dirty="0"/>
              <a:t>Attendance and Timekeeping</a:t>
            </a:r>
          </a:p>
          <a:p>
            <a:pPr>
              <a:buFontTx/>
              <a:buChar char="-"/>
            </a:pPr>
            <a:r>
              <a:rPr lang="en-US" sz="3300" dirty="0"/>
              <a:t>Performance </a:t>
            </a:r>
          </a:p>
          <a:p>
            <a:pPr>
              <a:buFontTx/>
              <a:buChar char="-"/>
            </a:pPr>
            <a:r>
              <a:rPr lang="en-US" sz="3300" dirty="0"/>
              <a:t>Disciplinary Records</a:t>
            </a:r>
          </a:p>
          <a:p>
            <a:pPr marL="0" indent="0">
              <a:buNone/>
            </a:pPr>
            <a:endParaRPr lang="en-US" sz="3300" dirty="0"/>
          </a:p>
          <a:p>
            <a:pPr marL="0" indent="0">
              <a:buNone/>
            </a:pPr>
            <a:r>
              <a:rPr lang="en-US" sz="4900" dirty="0"/>
              <a:t>Criteria must avoid areas that discriminate </a:t>
            </a:r>
          </a:p>
          <a:p>
            <a:pPr marL="0" indent="0">
              <a:buNone/>
            </a:pPr>
            <a:endParaRPr lang="en-US" sz="4900" dirty="0"/>
          </a:p>
          <a:p>
            <a:pPr marL="0" indent="0">
              <a:buNone/>
            </a:pPr>
            <a:r>
              <a:rPr lang="en-US" sz="4900" dirty="0"/>
              <a:t>Sample Selection Matrix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5A9D5B-DFBB-D140-8D31-0AAB22989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7057" y="5155451"/>
            <a:ext cx="6894236" cy="132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684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B0F011-460C-E746-96A4-E04DFD8D7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The Selection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6B37A-98D5-BB4E-9AAF-B4F62646B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1"/>
            <a:ext cx="6848715" cy="4383181"/>
          </a:xfrm>
        </p:spPr>
        <p:txBody>
          <a:bodyPr anchor="ctr">
            <a:norm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305C1FA-C162-9D4E-ADEE-2F9174ED7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848934"/>
              </p:ext>
            </p:extLst>
          </p:nvPr>
        </p:nvGraphicFramePr>
        <p:xfrm>
          <a:off x="4059935" y="249382"/>
          <a:ext cx="7815390" cy="64601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1364">
                  <a:extLst>
                    <a:ext uri="{9D8B030D-6E8A-4147-A177-3AD203B41FA5}">
                      <a16:colId xmlns:a16="http://schemas.microsoft.com/office/drawing/2014/main" val="1946804814"/>
                    </a:ext>
                  </a:extLst>
                </a:gridCol>
                <a:gridCol w="1769524">
                  <a:extLst>
                    <a:ext uri="{9D8B030D-6E8A-4147-A177-3AD203B41FA5}">
                      <a16:colId xmlns:a16="http://schemas.microsoft.com/office/drawing/2014/main" val="3509517833"/>
                    </a:ext>
                  </a:extLst>
                </a:gridCol>
                <a:gridCol w="1402080">
                  <a:extLst>
                    <a:ext uri="{9D8B030D-6E8A-4147-A177-3AD203B41FA5}">
                      <a16:colId xmlns:a16="http://schemas.microsoft.com/office/drawing/2014/main" val="3464524723"/>
                    </a:ext>
                  </a:extLst>
                </a:gridCol>
                <a:gridCol w="1402080">
                  <a:extLst>
                    <a:ext uri="{9D8B030D-6E8A-4147-A177-3AD203B41FA5}">
                      <a16:colId xmlns:a16="http://schemas.microsoft.com/office/drawing/2014/main" val="2547399158"/>
                    </a:ext>
                  </a:extLst>
                </a:gridCol>
                <a:gridCol w="1160342">
                  <a:extLst>
                    <a:ext uri="{9D8B030D-6E8A-4147-A177-3AD203B41FA5}">
                      <a16:colId xmlns:a16="http://schemas.microsoft.com/office/drawing/2014/main" val="4176013741"/>
                    </a:ext>
                  </a:extLst>
                </a:gridCol>
              </a:tblGrid>
              <a:tr h="118597"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u="none" strike="noStrike">
                          <a:effectLst/>
                        </a:rPr>
                        <a:t>Insert Name: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u="none" strike="noStrike">
                          <a:effectLst/>
                        </a:rPr>
                        <a:t> 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1447225644"/>
                  </a:ext>
                </a:extLst>
              </a:tr>
              <a:tr h="1301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500" u="none" strike="noStrike">
                          <a:effectLst/>
                        </a:rPr>
                        <a:t>Dependablity/Flexibility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ctr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Consider dependability, flexibility and whether goes extra mile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236977"/>
                  </a:ext>
                </a:extLst>
              </a:tr>
              <a:tr h="130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Low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Good 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Excellent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294591642"/>
                  </a:ext>
                </a:extLst>
              </a:tr>
              <a:tr h="5550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500" u="none" strike="noStrike">
                          <a:effectLst/>
                        </a:rPr>
                        <a:t>Generally only does what is expected, rarely picks up other tasks/worklaod</a:t>
                      </a:r>
                      <a:endParaRPr lang="en-GB" sz="5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500" u="none" strike="noStrike">
                          <a:effectLst/>
                        </a:rPr>
                        <a:t>Occassionally picks up extra work, supporting colleagues in other areass</a:t>
                      </a:r>
                      <a:endParaRPr lang="en-GB" sz="5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500" u="none" strike="noStrike">
                          <a:effectLst/>
                        </a:rPr>
                        <a:t>Consistently goes the extra mile and proactively helps colleagues/supporting workload</a:t>
                      </a:r>
                      <a:endParaRPr lang="en-GB" sz="5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2448142679"/>
                  </a:ext>
                </a:extLst>
              </a:tr>
              <a:tr h="1387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2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4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6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4103024715"/>
                  </a:ext>
                </a:extLst>
              </a:tr>
              <a:tr h="1301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500" u="none" strike="noStrike">
                          <a:effectLst/>
                        </a:rPr>
                        <a:t>Disciplinary Record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ctr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Consider any formal discisplinary warnings issued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493082"/>
                  </a:ext>
                </a:extLst>
              </a:tr>
              <a:tr h="130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None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Written Warning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Final Written Warning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2056828734"/>
                  </a:ext>
                </a:extLst>
              </a:tr>
              <a:tr h="1387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0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-3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-6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3375912205"/>
                  </a:ext>
                </a:extLst>
              </a:tr>
              <a:tr h="20952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500" u="none" strike="noStrike">
                          <a:effectLst/>
                        </a:rPr>
                        <a:t>Quality of Work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ctr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Consider evidenced customer feedback, Performance feedback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141518"/>
                  </a:ext>
                </a:extLst>
              </a:tr>
              <a:tr h="130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Average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Good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Excellent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3320576113"/>
                  </a:ext>
                </a:extLst>
              </a:tr>
              <a:tr h="5550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500" u="none" strike="noStrike">
                          <a:effectLst/>
                        </a:rPr>
                        <a:t>Quality is generally acceptable / error corrections necessary on occasion / acceptable customer feedback</a:t>
                      </a:r>
                      <a:endParaRPr lang="en-GB" sz="5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500" u="none" strike="noStrike">
                          <a:effectLst/>
                        </a:rPr>
                        <a:t>Above average quality of work produced on a regular basis / limited errors / good customer feedback</a:t>
                      </a:r>
                      <a:endParaRPr lang="en-GB" sz="5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500" u="none" strike="noStrike">
                          <a:effectLst/>
                        </a:rPr>
                        <a:t>Consistently high standards of work / errors rarely made/ excellent customer feedback</a:t>
                      </a:r>
                      <a:endParaRPr lang="en-GB" sz="5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926361923"/>
                  </a:ext>
                </a:extLst>
              </a:tr>
              <a:tr h="143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4</a:t>
                      </a:r>
                      <a:endParaRPr lang="en-GB" sz="5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8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10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70878300"/>
                  </a:ext>
                </a:extLst>
              </a:tr>
              <a:tr h="14311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2697984774"/>
                  </a:ext>
                </a:extLst>
              </a:tr>
              <a:tr h="4336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u="none" strike="noStrike">
                          <a:effectLst/>
                        </a:rPr>
                        <a:t>Error Rate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500" u="none" strike="noStrike">
                          <a:effectLst/>
                        </a:rPr>
                        <a:t>Error rates fall below standards </a:t>
                      </a:r>
                      <a:endParaRPr lang="en-GB" sz="5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500" u="none" strike="noStrike">
                          <a:effectLst/>
                        </a:rPr>
                        <a:t>Occassional errors reported</a:t>
                      </a:r>
                      <a:endParaRPr lang="en-GB" sz="5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500" u="none" strike="noStrike">
                          <a:effectLst/>
                        </a:rPr>
                        <a:t>Consistently high standards of work with zero errors reported</a:t>
                      </a:r>
                      <a:endParaRPr lang="en-GB" sz="5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2966365893"/>
                  </a:ext>
                </a:extLst>
              </a:tr>
              <a:tr h="29489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0</a:t>
                      </a:r>
                      <a:endParaRPr lang="en-GB" sz="5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5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10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851068866"/>
                  </a:ext>
                </a:extLst>
              </a:tr>
              <a:tr h="1301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500" u="none" strike="noStrike">
                          <a:effectLst/>
                        </a:rPr>
                        <a:t>Knowledge 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ctr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Consider knowledge of the job, customers, the products, the organisation etc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3311"/>
                  </a:ext>
                </a:extLst>
              </a:tr>
              <a:tr h="130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Low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Good 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Excellent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966830861"/>
                  </a:ext>
                </a:extLst>
              </a:tr>
              <a:tr h="1387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2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6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8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1774207259"/>
                  </a:ext>
                </a:extLst>
              </a:tr>
              <a:tr h="26020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500" u="none" strike="noStrike">
                          <a:effectLst/>
                        </a:rPr>
                        <a:t>Skills, competencies and qualifications, relevant to the job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500" u="none" strike="noStrike">
                          <a:effectLst/>
                        </a:rPr>
                        <a:t>Consider what evidence there is from CV, training record etc </a:t>
                      </a:r>
                      <a:br>
                        <a:rPr lang="en-GB" sz="500" u="none" strike="noStrike">
                          <a:effectLst/>
                        </a:rPr>
                      </a:br>
                      <a:r>
                        <a:rPr lang="en-GB" sz="500" u="none" strike="noStrike">
                          <a:effectLst/>
                        </a:rPr>
                        <a:t>Does the employee have skills/qualifications that can be transferred across the business?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228650"/>
                  </a:ext>
                </a:extLst>
              </a:tr>
              <a:tr h="130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Limited Skills / Qualifications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Average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Highly Skilled / Qualified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3695222852"/>
                  </a:ext>
                </a:extLst>
              </a:tr>
              <a:tr h="1387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2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4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6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3091963230"/>
                  </a:ext>
                </a:extLst>
              </a:tr>
              <a:tr h="1301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500" u="none" strike="noStrike">
                          <a:effectLst/>
                        </a:rPr>
                        <a:t>Work Experience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ctr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Consider breadth and depth of relevant experience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035883"/>
                  </a:ext>
                </a:extLst>
              </a:tr>
              <a:tr h="130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Limited Experience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Average Experience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Highly Experienced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1713659878"/>
                  </a:ext>
                </a:extLst>
              </a:tr>
              <a:tr h="1387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2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4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6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3354155119"/>
                  </a:ext>
                </a:extLst>
              </a:tr>
              <a:tr h="1301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500" u="none" strike="noStrike">
                          <a:effectLst/>
                        </a:rPr>
                        <a:t>Attendance Levels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500" u="none" strike="noStrike">
                          <a:effectLst/>
                        </a:rPr>
                        <a:t>Consider how often the employee is absent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682654"/>
                  </a:ext>
                </a:extLst>
              </a:tr>
              <a:tr h="130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500" u="none" strike="noStrike">
                          <a:effectLst/>
                        </a:rPr>
                        <a:t>Review the absence record over the last 12 months (exclude disability or pregnancy related absence)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ctr"/>
                </a:tc>
                <a:extLst>
                  <a:ext uri="{0D108BD9-81ED-4DB2-BD59-A6C34878D82A}">
                    <a16:rowId xmlns:a16="http://schemas.microsoft.com/office/drawing/2014/main" val="135684283"/>
                  </a:ext>
                </a:extLst>
              </a:tr>
              <a:tr h="2862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u="none" strike="noStrike">
                          <a:effectLst/>
                        </a:rPr>
                        <a:t>High levels of absence</a:t>
                      </a:r>
                      <a:br>
                        <a:rPr lang="en-GB" sz="500" u="none" strike="noStrike">
                          <a:effectLst/>
                        </a:rPr>
                      </a:br>
                      <a:r>
                        <a:rPr lang="en-GB" sz="500" u="none" strike="noStrike">
                          <a:effectLst/>
                        </a:rPr>
                        <a:t> 9+ days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u="none" strike="noStrike">
                          <a:effectLst/>
                        </a:rPr>
                        <a:t>Average levels of </a:t>
                      </a:r>
                      <a:br>
                        <a:rPr lang="en-GB" sz="500" u="none" strike="noStrike">
                          <a:effectLst/>
                        </a:rPr>
                      </a:br>
                      <a:r>
                        <a:rPr lang="en-GB" sz="500" u="none" strike="noStrike">
                          <a:effectLst/>
                        </a:rPr>
                        <a:t>absence 5-8 days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u="none" strike="noStrike">
                          <a:effectLst/>
                        </a:rPr>
                        <a:t>Low levels of absence </a:t>
                      </a:r>
                      <a:br>
                        <a:rPr lang="en-GB" sz="500" u="none" strike="noStrike">
                          <a:effectLst/>
                        </a:rPr>
                      </a:br>
                      <a:r>
                        <a:rPr lang="en-GB" sz="500" u="none" strike="noStrike">
                          <a:effectLst/>
                        </a:rPr>
                        <a:t>1-4 days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u="none" strike="noStrike">
                          <a:effectLst/>
                        </a:rPr>
                        <a:t>No absences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ctr"/>
                </a:tc>
                <a:extLst>
                  <a:ext uri="{0D108BD9-81ED-4DB2-BD59-A6C34878D82A}">
                    <a16:rowId xmlns:a16="http://schemas.microsoft.com/office/drawing/2014/main" val="831230058"/>
                  </a:ext>
                </a:extLst>
              </a:tr>
              <a:tr h="1387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1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2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4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5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2983877429"/>
                  </a:ext>
                </a:extLst>
              </a:tr>
              <a:tr h="1301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500" u="none" strike="noStrike">
                          <a:effectLst/>
                        </a:rPr>
                        <a:t>Timekeeping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ctr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Consider how often the employee is late for work, clients/meetings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418430"/>
                  </a:ext>
                </a:extLst>
              </a:tr>
              <a:tr h="130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Often Late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Occastionally Late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Generally on time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Excellent Punctuality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2749172039"/>
                  </a:ext>
                </a:extLst>
              </a:tr>
              <a:tr h="1387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1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 dirty="0">
                          <a:effectLst/>
                        </a:rPr>
                        <a:t>2</a:t>
                      </a:r>
                      <a:endParaRPr lang="en-GB" sz="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4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5</a:t>
                      </a:r>
                      <a:endParaRPr lang="en-GB" sz="5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2902438916"/>
                  </a:ext>
                </a:extLst>
              </a:tr>
              <a:tr h="138773"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2422644430"/>
                  </a:ext>
                </a:extLst>
              </a:tr>
              <a:tr h="138773">
                <a:tc>
                  <a:txBody>
                    <a:bodyPr/>
                    <a:lstStyle/>
                    <a:p>
                      <a:pPr algn="l" fontAlgn="b"/>
                      <a:r>
                        <a:rPr lang="en-GB" sz="500" u="none" strike="noStrike">
                          <a:effectLst/>
                        </a:rPr>
                        <a:t>Instructions</a:t>
                      </a:r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Insert Score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500" u="none" strike="noStrike">
                          <a:effectLst/>
                        </a:rPr>
                        <a:t> 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156094889"/>
                  </a:ext>
                </a:extLst>
              </a:tr>
              <a:tr h="1301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500" u="none" strike="noStrike">
                          <a:effectLst/>
                        </a:rPr>
                        <a:t>Print off 1 sheet per employee, insert name at top and circle the appropriate score for each of the criteria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1587141293"/>
                  </a:ext>
                </a:extLst>
              </a:tr>
              <a:tr h="1301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GB" sz="500" u="none" strike="noStrike">
                          <a:effectLst/>
                        </a:rPr>
                        <a:t>Please ensure you provide evidence to support the score given to each employee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261706927"/>
                  </a:ext>
                </a:extLst>
              </a:tr>
              <a:tr h="1301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500" u="none" strike="noStrike">
                          <a:effectLst/>
                        </a:rPr>
                        <a:t>Once completed insert total score at the foot and record on Scoring sheet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2" marR="4422" marT="4422" marB="0" anchor="b"/>
                </a:tc>
                <a:extLst>
                  <a:ext uri="{0D108BD9-81ED-4DB2-BD59-A6C34878D82A}">
                    <a16:rowId xmlns:a16="http://schemas.microsoft.com/office/drawing/2014/main" val="1385839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967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B0F011-460C-E746-96A4-E04DFD8D7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The Selection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6B37A-98D5-BB4E-9AAF-B4F62646B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1"/>
            <a:ext cx="6848715" cy="4383181"/>
          </a:xfrm>
        </p:spPr>
        <p:txBody>
          <a:bodyPr anchor="ctr">
            <a:norm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Usually provided at 1-1 consultation and ask for comments on criteria used</a:t>
            </a:r>
          </a:p>
          <a:p>
            <a:r>
              <a:rPr lang="en-US" sz="2000" dirty="0"/>
              <a:t>Ideally line manager scores and another manager validates</a:t>
            </a:r>
          </a:p>
          <a:p>
            <a:r>
              <a:rPr lang="en-US" sz="2000" dirty="0"/>
              <a:t>Issue completed matrix at 1-1 meeting when confirming person(s) being made redundant</a:t>
            </a:r>
          </a:p>
          <a:p>
            <a:r>
              <a:rPr lang="en-US" sz="2000" dirty="0"/>
              <a:t>Notify those no longer at risk</a:t>
            </a:r>
          </a:p>
          <a:p>
            <a:r>
              <a:rPr lang="en-US" sz="2000" dirty="0"/>
              <a:t>Right of Appeal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5A9D5B-DFBB-D140-8D31-0AAB22989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7057" y="5155451"/>
            <a:ext cx="6894236" cy="132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247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918</Words>
  <Application>Microsoft Macintosh PowerPoint</Application>
  <PresentationFormat>Widescreen</PresentationFormat>
  <Paragraphs>265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How to manage redundancies effectively</vt:lpstr>
      <vt:lpstr>Welcome</vt:lpstr>
      <vt:lpstr>Overview</vt:lpstr>
      <vt:lpstr>Meaning of Redundancy</vt:lpstr>
      <vt:lpstr>Consultation Process</vt:lpstr>
      <vt:lpstr>Consultation Process</vt:lpstr>
      <vt:lpstr>The Selection Process</vt:lpstr>
      <vt:lpstr>The Selection Process</vt:lpstr>
      <vt:lpstr>The Selection Process</vt:lpstr>
      <vt:lpstr>Suitable Alternative Employment</vt:lpstr>
      <vt:lpstr>Time off to look for alternative employment</vt:lpstr>
      <vt:lpstr>Redundancy Pay and Notice Pay</vt:lpstr>
      <vt:lpstr>Q&amp;A and Feedback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Update</dc:title>
  <dc:creator>Alistair Booth</dc:creator>
  <cp:lastModifiedBy>Alistair Booth</cp:lastModifiedBy>
  <cp:revision>31</cp:revision>
  <cp:lastPrinted>2018-11-05T14:22:57Z</cp:lastPrinted>
  <dcterms:created xsi:type="dcterms:W3CDTF">2018-09-13T14:48:49Z</dcterms:created>
  <dcterms:modified xsi:type="dcterms:W3CDTF">2020-05-19T07:47:21Z</dcterms:modified>
</cp:coreProperties>
</file>